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11/5/2020</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97050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11/5/2020</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81027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11/5/2020</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04180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11/5/2020</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35824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11/5/2020</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3569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11/5/2020</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24584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11/5/2020</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4231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11/5/2020</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22749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11/5/2020</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98291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11/5/2020</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5109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11/5/2020</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063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11/5/2020</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3310692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3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12A73E4-38D0-4B4A-B64D-BF7535D950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0" b="11580"/>
          <a:stretch/>
        </p:blipFill>
        <p:spPr bwMode="auto">
          <a:xfrm>
            <a:off x="20" y="-18287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40">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58003-9806-4DC5-9842-22731BDFAFC8}"/>
              </a:ext>
            </a:extLst>
          </p:cNvPr>
          <p:cNvSpPr>
            <a:spLocks noGrp="1"/>
          </p:cNvSpPr>
          <p:nvPr>
            <p:ph type="ctrTitle"/>
          </p:nvPr>
        </p:nvSpPr>
        <p:spPr>
          <a:xfrm>
            <a:off x="960119" y="2100845"/>
            <a:ext cx="4670234" cy="1975527"/>
          </a:xfrm>
        </p:spPr>
        <p:txBody>
          <a:bodyPr anchor="ctr">
            <a:normAutofit/>
          </a:bodyPr>
          <a:lstStyle/>
          <a:p>
            <a:pPr algn="l"/>
            <a:r>
              <a:rPr lang="en-IN" sz="6600" dirty="0"/>
              <a:t>S</a:t>
            </a:r>
            <a:r>
              <a:rPr lang="en-IN" sz="4800" dirty="0"/>
              <a:t>TATISTICS FOR DATA SCIENCE</a:t>
            </a:r>
          </a:p>
        </p:txBody>
      </p:sp>
      <p:sp>
        <p:nvSpPr>
          <p:cNvPr id="143" name="Rectangle 142">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47CA613-73CE-4EBD-A9D5-03D9973A1BFA}"/>
              </a:ext>
            </a:extLst>
          </p:cNvPr>
          <p:cNvSpPr>
            <a:spLocks noGrp="1"/>
          </p:cNvSpPr>
          <p:nvPr>
            <p:ph type="subTitle" idx="1"/>
          </p:nvPr>
        </p:nvSpPr>
        <p:spPr>
          <a:xfrm>
            <a:off x="960119" y="4372379"/>
            <a:ext cx="4670233" cy="540135"/>
          </a:xfrm>
        </p:spPr>
        <p:txBody>
          <a:bodyPr anchor="ctr">
            <a:normAutofit fontScale="25000" lnSpcReduction="20000"/>
          </a:bodyPr>
          <a:lstStyle/>
          <a:p>
            <a:pPr algn="l"/>
            <a:endParaRPr lang="en-IN" sz="2800" dirty="0"/>
          </a:p>
          <a:p>
            <a:pPr algn="l"/>
            <a:r>
              <a:rPr lang="en-IN" sz="8000" dirty="0"/>
              <a:t>DATA EXPLORATION AND ANALYSIS</a:t>
            </a:r>
          </a:p>
        </p:txBody>
      </p:sp>
    </p:spTree>
    <p:extLst>
      <p:ext uri="{BB962C8B-B14F-4D97-AF65-F5344CB8AC3E}">
        <p14:creationId xmlns:p14="http://schemas.microsoft.com/office/powerpoint/2010/main" val="3306058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A5E14D-F8F9-43CF-81A1-DB0E37F5FC4B}"/>
              </a:ext>
            </a:extLst>
          </p:cNvPr>
          <p:cNvSpPr>
            <a:spLocks noGrp="1"/>
          </p:cNvSpPr>
          <p:nvPr>
            <p:ph type="body" idx="1"/>
          </p:nvPr>
        </p:nvSpPr>
        <p:spPr/>
        <p:txBody>
          <a:bodyPr/>
          <a:lstStyle/>
          <a:p>
            <a:r>
              <a:rPr lang="en-IN" dirty="0"/>
              <a:t>Mean for </a:t>
            </a:r>
            <a:r>
              <a:rPr lang="en-IN" dirty="0" err="1"/>
              <a:t>accousticness</a:t>
            </a:r>
            <a:r>
              <a:rPr lang="en-IN" dirty="0"/>
              <a:t> </a:t>
            </a:r>
          </a:p>
        </p:txBody>
      </p:sp>
      <p:sp>
        <p:nvSpPr>
          <p:cNvPr id="3" name="Content Placeholder 2">
            <a:extLst>
              <a:ext uri="{FF2B5EF4-FFF2-40B4-BE49-F238E27FC236}">
                <a16:creationId xmlns:a16="http://schemas.microsoft.com/office/drawing/2014/main" id="{DEEF313B-5233-408B-ACF6-65B7CE026ABF}"/>
              </a:ext>
            </a:extLst>
          </p:cNvPr>
          <p:cNvSpPr>
            <a:spLocks noGrp="1"/>
          </p:cNvSpPr>
          <p:nvPr>
            <p:ph sz="half" idx="2"/>
          </p:nvPr>
        </p:nvSpPr>
        <p:spPr/>
        <p:txBody>
          <a:bodyPr/>
          <a:lstStyle/>
          <a:p>
            <a:pPr marL="457200" indent="-457200">
              <a:buFont typeface="Arial" panose="020B0604020202020204" pitchFamily="34" charset="0"/>
              <a:buChar char="•"/>
            </a:pPr>
            <a:r>
              <a:rPr lang="en-IN" dirty="0"/>
              <a:t>Only 8 missing values</a:t>
            </a:r>
          </a:p>
          <a:p>
            <a:pPr marL="457200" indent="-457200">
              <a:buFont typeface="Arial" panose="020B0604020202020204" pitchFamily="34" charset="0"/>
              <a:buChar char="•"/>
            </a:pPr>
            <a:r>
              <a:rPr lang="en-IN" dirty="0"/>
              <a:t>Univariate independent variable</a:t>
            </a:r>
          </a:p>
        </p:txBody>
      </p:sp>
      <p:sp>
        <p:nvSpPr>
          <p:cNvPr id="4" name="Text Placeholder 3">
            <a:extLst>
              <a:ext uri="{FF2B5EF4-FFF2-40B4-BE49-F238E27FC236}">
                <a16:creationId xmlns:a16="http://schemas.microsoft.com/office/drawing/2014/main" id="{7E36A866-5736-4436-BB3A-58B0656E0A61}"/>
              </a:ext>
            </a:extLst>
          </p:cNvPr>
          <p:cNvSpPr>
            <a:spLocks noGrp="1"/>
          </p:cNvSpPr>
          <p:nvPr>
            <p:ph type="body" sz="quarter" idx="3"/>
          </p:nvPr>
        </p:nvSpPr>
        <p:spPr/>
        <p:txBody>
          <a:bodyPr/>
          <a:lstStyle/>
          <a:p>
            <a:r>
              <a:rPr lang="en-IN" dirty="0"/>
              <a:t>Mode for liveness</a:t>
            </a:r>
          </a:p>
        </p:txBody>
      </p:sp>
      <p:sp>
        <p:nvSpPr>
          <p:cNvPr id="5" name="Content Placeholder 4">
            <a:extLst>
              <a:ext uri="{FF2B5EF4-FFF2-40B4-BE49-F238E27FC236}">
                <a16:creationId xmlns:a16="http://schemas.microsoft.com/office/drawing/2014/main" id="{B23B492F-0246-4747-847B-91E3BCCDB1AE}"/>
              </a:ext>
            </a:extLst>
          </p:cNvPr>
          <p:cNvSpPr>
            <a:spLocks noGrp="1"/>
          </p:cNvSpPr>
          <p:nvPr>
            <p:ph sz="quarter" idx="4"/>
          </p:nvPr>
        </p:nvSpPr>
        <p:spPr/>
        <p:txBody>
          <a:bodyPr/>
          <a:lstStyle/>
          <a:p>
            <a:pPr marL="457200" indent="-457200">
              <a:buFont typeface="Arial" panose="020B0604020202020204" pitchFamily="34" charset="0"/>
              <a:buChar char="•"/>
            </a:pPr>
            <a:r>
              <a:rPr lang="en-IN" dirty="0"/>
              <a:t>Only 6 missing values</a:t>
            </a:r>
          </a:p>
          <a:p>
            <a:pPr marL="457200" indent="-457200">
              <a:buFont typeface="Arial" panose="020B0604020202020204" pitchFamily="34" charset="0"/>
              <a:buChar char="•"/>
            </a:pPr>
            <a:r>
              <a:rPr lang="en-IN" dirty="0"/>
              <a:t>Data is heavily skewed towards the right</a:t>
            </a:r>
          </a:p>
        </p:txBody>
      </p:sp>
      <p:sp>
        <p:nvSpPr>
          <p:cNvPr id="6" name="Title 5">
            <a:extLst>
              <a:ext uri="{FF2B5EF4-FFF2-40B4-BE49-F238E27FC236}">
                <a16:creationId xmlns:a16="http://schemas.microsoft.com/office/drawing/2014/main" id="{09FC6CA9-DD0C-4152-AE9F-884EB25DE02B}"/>
              </a:ext>
            </a:extLst>
          </p:cNvPr>
          <p:cNvSpPr>
            <a:spLocks noGrp="1"/>
          </p:cNvSpPr>
          <p:nvPr>
            <p:ph type="title"/>
          </p:nvPr>
        </p:nvSpPr>
        <p:spPr/>
        <p:txBody>
          <a:bodyPr/>
          <a:lstStyle/>
          <a:p>
            <a:r>
              <a:rPr lang="en-IN" dirty="0"/>
              <a:t>Filling using mean, mode</a:t>
            </a:r>
          </a:p>
        </p:txBody>
      </p:sp>
      <p:pic>
        <p:nvPicPr>
          <p:cNvPr id="7" name="Picture 6">
            <a:extLst>
              <a:ext uri="{FF2B5EF4-FFF2-40B4-BE49-F238E27FC236}">
                <a16:creationId xmlns:a16="http://schemas.microsoft.com/office/drawing/2014/main" id="{711ABB12-EC44-4A67-91C0-5315A65719BC}"/>
              </a:ext>
            </a:extLst>
          </p:cNvPr>
          <p:cNvPicPr>
            <a:picLocks noChangeAspect="1"/>
          </p:cNvPicPr>
          <p:nvPr/>
        </p:nvPicPr>
        <p:blipFill>
          <a:blip r:embed="rId2"/>
          <a:stretch>
            <a:fillRect/>
          </a:stretch>
        </p:blipFill>
        <p:spPr>
          <a:xfrm>
            <a:off x="250276" y="5267463"/>
            <a:ext cx="5844200" cy="739230"/>
          </a:xfrm>
          <a:prstGeom prst="rect">
            <a:avLst/>
          </a:prstGeom>
        </p:spPr>
      </p:pic>
      <p:pic>
        <p:nvPicPr>
          <p:cNvPr id="8" name="Picture 7">
            <a:extLst>
              <a:ext uri="{FF2B5EF4-FFF2-40B4-BE49-F238E27FC236}">
                <a16:creationId xmlns:a16="http://schemas.microsoft.com/office/drawing/2014/main" id="{BAF7025F-9D58-45A0-958C-50FE0C6493F8}"/>
              </a:ext>
            </a:extLst>
          </p:cNvPr>
          <p:cNvPicPr>
            <a:picLocks noChangeAspect="1"/>
          </p:cNvPicPr>
          <p:nvPr/>
        </p:nvPicPr>
        <p:blipFill>
          <a:blip r:embed="rId3"/>
          <a:stretch>
            <a:fillRect/>
          </a:stretch>
        </p:blipFill>
        <p:spPr>
          <a:xfrm>
            <a:off x="6660899" y="5267463"/>
            <a:ext cx="4883401" cy="739230"/>
          </a:xfrm>
          <a:prstGeom prst="rect">
            <a:avLst/>
          </a:prstGeom>
        </p:spPr>
      </p:pic>
    </p:spTree>
    <p:extLst>
      <p:ext uri="{BB962C8B-B14F-4D97-AF65-F5344CB8AC3E}">
        <p14:creationId xmlns:p14="http://schemas.microsoft.com/office/powerpoint/2010/main" val="4052097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453C-3100-4860-A461-DA2778F2776D}"/>
              </a:ext>
            </a:extLst>
          </p:cNvPr>
          <p:cNvSpPr>
            <a:spLocks noGrp="1"/>
          </p:cNvSpPr>
          <p:nvPr>
            <p:ph type="title"/>
          </p:nvPr>
        </p:nvSpPr>
        <p:spPr/>
        <p:txBody>
          <a:bodyPr>
            <a:normAutofit/>
          </a:bodyPr>
          <a:lstStyle/>
          <a:p>
            <a:r>
              <a:rPr lang="en-IN" sz="4800" dirty="0"/>
              <a:t>Imputing by </a:t>
            </a:r>
            <a:r>
              <a:rPr lang="en-US" sz="4800" b="0" i="0" dirty="0">
                <a:solidFill>
                  <a:schemeClr val="accent3">
                    <a:lumMod val="40000"/>
                    <a:lumOff val="60000"/>
                  </a:schemeClr>
                </a:solidFill>
                <a:effectLst/>
              </a:rPr>
              <a:t>”Multiple </a:t>
            </a:r>
            <a:r>
              <a:rPr lang="en-US" sz="4800" b="0" i="0" dirty="0" err="1">
                <a:solidFill>
                  <a:schemeClr val="accent3">
                    <a:lumMod val="40000"/>
                    <a:lumOff val="60000"/>
                  </a:schemeClr>
                </a:solidFill>
                <a:effectLst/>
              </a:rPr>
              <a:t>Impution</a:t>
            </a:r>
            <a:r>
              <a:rPr lang="en-US" sz="4800" b="0" i="0" dirty="0">
                <a:solidFill>
                  <a:schemeClr val="accent3">
                    <a:lumMod val="40000"/>
                    <a:lumOff val="60000"/>
                  </a:schemeClr>
                </a:solidFill>
                <a:effectLst/>
              </a:rPr>
              <a:t> by Chained Equation”</a:t>
            </a:r>
            <a:endParaRPr lang="en-IN" sz="4800" dirty="0">
              <a:solidFill>
                <a:schemeClr val="accent3">
                  <a:lumMod val="40000"/>
                  <a:lumOff val="60000"/>
                </a:schemeClr>
              </a:solidFill>
            </a:endParaRPr>
          </a:p>
        </p:txBody>
      </p:sp>
      <p:sp>
        <p:nvSpPr>
          <p:cNvPr id="3" name="Content Placeholder 2">
            <a:extLst>
              <a:ext uri="{FF2B5EF4-FFF2-40B4-BE49-F238E27FC236}">
                <a16:creationId xmlns:a16="http://schemas.microsoft.com/office/drawing/2014/main" id="{088582C7-4C4B-4A43-A040-80E505EE3182}"/>
              </a:ext>
            </a:extLst>
          </p:cNvPr>
          <p:cNvSpPr>
            <a:spLocks noGrp="1"/>
          </p:cNvSpPr>
          <p:nvPr>
            <p:ph sz="half" idx="1"/>
          </p:nvPr>
        </p:nvSpPr>
        <p:spPr/>
        <p:txBody>
          <a:bodyPr>
            <a:noAutofit/>
          </a:bodyPr>
          <a:lstStyle/>
          <a:p>
            <a:pPr marL="457200" indent="-457200">
              <a:buFont typeface="Arial" panose="020B0604020202020204" pitchFamily="34" charset="0"/>
              <a:buChar char="•"/>
            </a:pPr>
            <a:r>
              <a:rPr lang="en-IN" sz="2000" dirty="0"/>
              <a:t>Supervised learning </a:t>
            </a:r>
            <a:r>
              <a:rPr lang="en-IN" sz="2000" dirty="0" err="1"/>
              <a:t>alogithim</a:t>
            </a:r>
            <a:r>
              <a:rPr lang="en-IN" sz="2000" dirty="0"/>
              <a:t> used to impute multivariate missing data.</a:t>
            </a:r>
          </a:p>
          <a:p>
            <a:pPr marL="457200" indent="-457200">
              <a:buFont typeface="Arial" panose="020B0604020202020204" pitchFamily="34" charset="0"/>
              <a:buChar char="•"/>
            </a:pPr>
            <a:r>
              <a:rPr lang="en-IN" sz="2000" dirty="0"/>
              <a:t>Can impute a mix of all types of data</a:t>
            </a:r>
          </a:p>
          <a:p>
            <a:pPr marL="457200" indent="-457200">
              <a:buFont typeface="Arial" panose="020B0604020202020204" pitchFamily="34" charset="0"/>
              <a:buChar char="•"/>
            </a:pPr>
            <a:r>
              <a:rPr lang="en-US" sz="2000" b="0" i="0" dirty="0">
                <a:solidFill>
                  <a:srgbClr val="292929"/>
                </a:solidFill>
                <a:effectLst/>
              </a:rPr>
              <a:t>This type of imputation works by filling the missing data multiple times</a:t>
            </a:r>
          </a:p>
          <a:p>
            <a:pPr marL="457200" indent="-457200">
              <a:buFont typeface="Arial" panose="020B0604020202020204" pitchFamily="34" charset="0"/>
              <a:buChar char="•"/>
            </a:pPr>
            <a:r>
              <a:rPr lang="en-US" sz="2000" dirty="0">
                <a:solidFill>
                  <a:srgbClr val="292929"/>
                </a:solidFill>
              </a:rPr>
              <a:t>Columns d</a:t>
            </a:r>
            <a:r>
              <a:rPr lang="en-IN" sz="2000" i="0" dirty="0" err="1">
                <a:effectLst/>
              </a:rPr>
              <a:t>anceability</a:t>
            </a:r>
            <a:r>
              <a:rPr lang="en-IN" sz="2000" i="0" dirty="0">
                <a:effectLst/>
              </a:rPr>
              <a:t>, energy, tempo</a:t>
            </a:r>
            <a:r>
              <a:rPr lang="en-IN" sz="2000" dirty="0"/>
              <a:t> and </a:t>
            </a:r>
            <a:r>
              <a:rPr lang="en-IN" sz="2000" i="0" dirty="0">
                <a:effectLst/>
              </a:rPr>
              <a:t>valence are filled using this method.</a:t>
            </a:r>
            <a:endParaRPr lang="en-IN" sz="2000" dirty="0"/>
          </a:p>
        </p:txBody>
      </p:sp>
      <p:pic>
        <p:nvPicPr>
          <p:cNvPr id="5" name="Content Placeholder 4">
            <a:extLst>
              <a:ext uri="{FF2B5EF4-FFF2-40B4-BE49-F238E27FC236}">
                <a16:creationId xmlns:a16="http://schemas.microsoft.com/office/drawing/2014/main" id="{7A5B27E3-D4B9-47B7-978D-D35C1296FEC0}"/>
              </a:ext>
            </a:extLst>
          </p:cNvPr>
          <p:cNvPicPr>
            <a:picLocks noGrp="1" noChangeAspect="1"/>
          </p:cNvPicPr>
          <p:nvPr>
            <p:ph sz="half" idx="2"/>
          </p:nvPr>
        </p:nvPicPr>
        <p:blipFill>
          <a:blip r:embed="rId2"/>
          <a:stretch>
            <a:fillRect/>
          </a:stretch>
        </p:blipFill>
        <p:spPr>
          <a:xfrm>
            <a:off x="6203949" y="3145467"/>
            <a:ext cx="5529527" cy="2179008"/>
          </a:xfrm>
          <a:prstGeom prst="rect">
            <a:avLst/>
          </a:prstGeom>
        </p:spPr>
      </p:pic>
    </p:spTree>
    <p:extLst>
      <p:ext uri="{BB962C8B-B14F-4D97-AF65-F5344CB8AC3E}">
        <p14:creationId xmlns:p14="http://schemas.microsoft.com/office/powerpoint/2010/main" val="2786114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6A70B-F907-4C54-B19A-C48AFE85197C}"/>
              </a:ext>
            </a:extLst>
          </p:cNvPr>
          <p:cNvSpPr>
            <a:spLocks noGrp="1"/>
          </p:cNvSpPr>
          <p:nvPr>
            <p:ph type="title"/>
          </p:nvPr>
        </p:nvSpPr>
        <p:spPr/>
        <p:txBody>
          <a:bodyPr/>
          <a:lstStyle/>
          <a:p>
            <a:r>
              <a:rPr lang="en-IN" dirty="0"/>
              <a:t>Mice </a:t>
            </a:r>
            <a:r>
              <a:rPr lang="en-IN" dirty="0" err="1"/>
              <a:t>alogo</a:t>
            </a:r>
            <a:r>
              <a:rPr lang="en-IN" dirty="0"/>
              <a:t> (optional)</a:t>
            </a:r>
          </a:p>
        </p:txBody>
      </p:sp>
      <p:sp>
        <p:nvSpPr>
          <p:cNvPr id="3" name="Content Placeholder 2">
            <a:extLst>
              <a:ext uri="{FF2B5EF4-FFF2-40B4-BE49-F238E27FC236}">
                <a16:creationId xmlns:a16="http://schemas.microsoft.com/office/drawing/2014/main" id="{BA87C47E-8C5A-4A68-B33B-F8BA5B0E8039}"/>
              </a:ext>
            </a:extLst>
          </p:cNvPr>
          <p:cNvSpPr>
            <a:spLocks noGrp="1"/>
          </p:cNvSpPr>
          <p:nvPr>
            <p:ph idx="1"/>
          </p:nvPr>
        </p:nvSpPr>
        <p:spPr/>
        <p:txBody>
          <a:bodyPr>
            <a:normAutofit fontScale="47500" lnSpcReduction="20000"/>
          </a:bodyPr>
          <a:lstStyle/>
          <a:p>
            <a:pPr algn="l"/>
            <a:r>
              <a:rPr lang="en-US" b="0" i="0" dirty="0">
                <a:solidFill>
                  <a:srgbClr val="1F1F1F"/>
                </a:solidFill>
                <a:effectLst/>
                <a:latin typeface="open sans"/>
              </a:rPr>
              <a:t>MICE steps</a:t>
            </a:r>
          </a:p>
          <a:p>
            <a:pPr algn="l">
              <a:buFont typeface="Arial" panose="020B0604020202020204" pitchFamily="34" charset="0"/>
              <a:buChar char="•"/>
            </a:pPr>
            <a:r>
              <a:rPr lang="en-US" b="0" i="0" dirty="0">
                <a:solidFill>
                  <a:srgbClr val="1C1D1E"/>
                </a:solidFill>
                <a:effectLst/>
                <a:latin typeface="Open Sans"/>
              </a:rPr>
              <a:t>The chained equation process can be broken down into four general </a:t>
            </a:r>
            <a:r>
              <a:rPr lang="en-US" b="0" i="0" dirty="0" err="1">
                <a:solidFill>
                  <a:srgbClr val="1C1D1E"/>
                </a:solidFill>
                <a:effectLst/>
                <a:latin typeface="Open Sans"/>
              </a:rPr>
              <a:t>steps:Step</a:t>
            </a:r>
            <a:r>
              <a:rPr lang="en-US" b="0" i="0" dirty="0">
                <a:solidFill>
                  <a:srgbClr val="1C1D1E"/>
                </a:solidFill>
                <a:effectLst/>
                <a:latin typeface="Open Sans"/>
              </a:rPr>
              <a:t> 1:A simple imputation, such as imputing the mean, is performed for every missing value in the dataset. These mean imputations can be thought of as “place holders.”</a:t>
            </a:r>
          </a:p>
          <a:p>
            <a:pPr algn="l">
              <a:buFont typeface="Arial" panose="020B0604020202020204" pitchFamily="34" charset="0"/>
              <a:buChar char="•"/>
            </a:pPr>
            <a:r>
              <a:rPr lang="en-US" b="0" i="0" dirty="0">
                <a:solidFill>
                  <a:srgbClr val="1C1D1E"/>
                </a:solidFill>
                <a:effectLst/>
                <a:latin typeface="Open Sans"/>
              </a:rPr>
              <a:t>Step 2:The “place holder” mean imputations for one variable (“var”) are set back to missing.</a:t>
            </a:r>
          </a:p>
          <a:p>
            <a:pPr algn="l">
              <a:buFont typeface="Arial" panose="020B0604020202020204" pitchFamily="34" charset="0"/>
              <a:buChar char="•"/>
            </a:pPr>
            <a:r>
              <a:rPr lang="en-US" b="0" i="0" dirty="0">
                <a:solidFill>
                  <a:srgbClr val="1C1D1E"/>
                </a:solidFill>
                <a:effectLst/>
                <a:latin typeface="Open Sans"/>
              </a:rPr>
              <a:t>Step 3:The observed values from the variable “var” in Step 2 are regressed on the other variables in the imputation model, which may or may not consist of all of the variables in the dataset. In other words, “var” is the dependent variable in a regression model and all the other variables are independent variables in the regression model. These regression models operate under the same assumptions that one would make when performing linear, logistic, or Poison regression models outside of the context of imputing missing data.</a:t>
            </a:r>
          </a:p>
          <a:p>
            <a:pPr algn="l">
              <a:buFont typeface="Arial" panose="020B0604020202020204" pitchFamily="34" charset="0"/>
              <a:buChar char="•"/>
            </a:pPr>
            <a:r>
              <a:rPr lang="en-US" b="0" i="0" dirty="0">
                <a:solidFill>
                  <a:srgbClr val="1C1D1E"/>
                </a:solidFill>
                <a:effectLst/>
                <a:latin typeface="Open Sans"/>
              </a:rPr>
              <a:t>Step 4:The missing values for “var” are then replaced with predictions (imputations) from the regression model. When “var” is subsequently used as an independent variable in the regression models for other variables, both the observed and these imputed values will be used.</a:t>
            </a:r>
          </a:p>
          <a:p>
            <a:pPr algn="l">
              <a:buFont typeface="Arial" panose="020B0604020202020204" pitchFamily="34" charset="0"/>
              <a:buChar char="•"/>
            </a:pPr>
            <a:r>
              <a:rPr lang="en-US" b="0" i="0" dirty="0">
                <a:solidFill>
                  <a:srgbClr val="1C1D1E"/>
                </a:solidFill>
                <a:effectLst/>
                <a:latin typeface="Open Sans"/>
              </a:rPr>
              <a:t>Step 5:Steps 2–4 are then repeated for each variable that has missing data. The cycling through each of the variables constitutes one iteration or “cycle.” At the end of one cycle all of the missing values have been replaced with predictions from regressions that reflect the relationships observed in the data.</a:t>
            </a:r>
          </a:p>
          <a:p>
            <a:pPr algn="l">
              <a:buFont typeface="Arial" panose="020B0604020202020204" pitchFamily="34" charset="0"/>
              <a:buChar char="•"/>
            </a:pPr>
            <a:r>
              <a:rPr lang="en-US" b="0" i="0" dirty="0">
                <a:solidFill>
                  <a:srgbClr val="1C1D1E"/>
                </a:solidFill>
                <a:effectLst/>
                <a:latin typeface="Open Sans"/>
              </a:rPr>
              <a:t>Step 6:Steps 2–4 are repeated for a number of cycles, with the imputations being updated at each cycle.</a:t>
            </a:r>
          </a:p>
          <a:p>
            <a:endParaRPr lang="en-IN" dirty="0"/>
          </a:p>
        </p:txBody>
      </p:sp>
    </p:spTree>
    <p:extLst>
      <p:ext uri="{BB962C8B-B14F-4D97-AF65-F5344CB8AC3E}">
        <p14:creationId xmlns:p14="http://schemas.microsoft.com/office/powerpoint/2010/main" val="1221977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5E61-8BA9-486D-B4C0-80CBB8696C69}"/>
              </a:ext>
            </a:extLst>
          </p:cNvPr>
          <p:cNvSpPr>
            <a:spLocks noGrp="1"/>
          </p:cNvSpPr>
          <p:nvPr>
            <p:ph type="title"/>
          </p:nvPr>
        </p:nvSpPr>
        <p:spPr/>
        <p:txBody>
          <a:bodyPr>
            <a:normAutofit fontScale="90000"/>
          </a:bodyPr>
          <a:lstStyle/>
          <a:p>
            <a:r>
              <a:rPr lang="en-IN" dirty="0"/>
              <a:t>Normalisation and standardisation </a:t>
            </a:r>
          </a:p>
        </p:txBody>
      </p:sp>
      <p:sp>
        <p:nvSpPr>
          <p:cNvPr id="3" name="Content Placeholder 2">
            <a:extLst>
              <a:ext uri="{FF2B5EF4-FFF2-40B4-BE49-F238E27FC236}">
                <a16:creationId xmlns:a16="http://schemas.microsoft.com/office/drawing/2014/main" id="{EE2CC7BF-2033-425E-8B45-8AA0BD6EF5BB}"/>
              </a:ext>
            </a:extLst>
          </p:cNvPr>
          <p:cNvSpPr>
            <a:spLocks noGrp="1"/>
          </p:cNvSpPr>
          <p:nvPr>
            <p:ph sz="half" idx="1"/>
          </p:nvPr>
        </p:nvSpPr>
        <p:spPr/>
        <p:txBody>
          <a:bodyPr/>
          <a:lstStyle/>
          <a:p>
            <a:r>
              <a:rPr lang="en-IN" dirty="0"/>
              <a:t>Mean for each column</a:t>
            </a:r>
          </a:p>
        </p:txBody>
      </p:sp>
      <p:sp>
        <p:nvSpPr>
          <p:cNvPr id="4" name="Content Placeholder 3">
            <a:extLst>
              <a:ext uri="{FF2B5EF4-FFF2-40B4-BE49-F238E27FC236}">
                <a16:creationId xmlns:a16="http://schemas.microsoft.com/office/drawing/2014/main" id="{0F239D6B-B0AD-4A99-B09E-D85E9C1E246D}"/>
              </a:ext>
            </a:extLst>
          </p:cNvPr>
          <p:cNvSpPr>
            <a:spLocks noGrp="1"/>
          </p:cNvSpPr>
          <p:nvPr>
            <p:ph sz="half" idx="2"/>
          </p:nvPr>
        </p:nvSpPr>
        <p:spPr/>
        <p:txBody>
          <a:bodyPr/>
          <a:lstStyle/>
          <a:p>
            <a:r>
              <a:rPr lang="en-IN" dirty="0"/>
              <a:t>Variance for each column</a:t>
            </a:r>
          </a:p>
        </p:txBody>
      </p:sp>
      <p:pic>
        <p:nvPicPr>
          <p:cNvPr id="5" name="Picture 4">
            <a:extLst>
              <a:ext uri="{FF2B5EF4-FFF2-40B4-BE49-F238E27FC236}">
                <a16:creationId xmlns:a16="http://schemas.microsoft.com/office/drawing/2014/main" id="{E5DCF7C4-2E4B-41E1-834A-679EF17D3730}"/>
              </a:ext>
            </a:extLst>
          </p:cNvPr>
          <p:cNvPicPr>
            <a:picLocks noChangeAspect="1"/>
          </p:cNvPicPr>
          <p:nvPr/>
        </p:nvPicPr>
        <p:blipFill>
          <a:blip r:embed="rId2"/>
          <a:stretch>
            <a:fillRect/>
          </a:stretch>
        </p:blipFill>
        <p:spPr>
          <a:xfrm>
            <a:off x="1015559" y="3073332"/>
            <a:ext cx="3508816" cy="3458087"/>
          </a:xfrm>
          <a:prstGeom prst="rect">
            <a:avLst/>
          </a:prstGeom>
        </p:spPr>
      </p:pic>
      <p:pic>
        <p:nvPicPr>
          <p:cNvPr id="6" name="Picture 5">
            <a:extLst>
              <a:ext uri="{FF2B5EF4-FFF2-40B4-BE49-F238E27FC236}">
                <a16:creationId xmlns:a16="http://schemas.microsoft.com/office/drawing/2014/main" id="{A1389054-07EB-4E01-BDDD-38322616C0E8}"/>
              </a:ext>
            </a:extLst>
          </p:cNvPr>
          <p:cNvPicPr>
            <a:picLocks noChangeAspect="1"/>
          </p:cNvPicPr>
          <p:nvPr/>
        </p:nvPicPr>
        <p:blipFill>
          <a:blip r:embed="rId3"/>
          <a:stretch>
            <a:fillRect/>
          </a:stretch>
        </p:blipFill>
        <p:spPr>
          <a:xfrm>
            <a:off x="6495988" y="3060326"/>
            <a:ext cx="3584160" cy="3479860"/>
          </a:xfrm>
          <a:prstGeom prst="rect">
            <a:avLst/>
          </a:prstGeom>
        </p:spPr>
      </p:pic>
    </p:spTree>
    <p:extLst>
      <p:ext uri="{BB962C8B-B14F-4D97-AF65-F5344CB8AC3E}">
        <p14:creationId xmlns:p14="http://schemas.microsoft.com/office/powerpoint/2010/main" val="2396408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6C0A-4623-4716-88D3-C0AE73BFBAD6}"/>
              </a:ext>
            </a:extLst>
          </p:cNvPr>
          <p:cNvSpPr>
            <a:spLocks noGrp="1"/>
          </p:cNvSpPr>
          <p:nvPr>
            <p:ph type="title"/>
          </p:nvPr>
        </p:nvSpPr>
        <p:spPr/>
        <p:txBody>
          <a:bodyPr/>
          <a:lstStyle/>
          <a:p>
            <a:r>
              <a:rPr lang="en-IN" dirty="0"/>
              <a:t>Z-score normalisation</a:t>
            </a:r>
          </a:p>
        </p:txBody>
      </p:sp>
      <p:sp>
        <p:nvSpPr>
          <p:cNvPr id="3" name="Content Placeholder 2">
            <a:extLst>
              <a:ext uri="{FF2B5EF4-FFF2-40B4-BE49-F238E27FC236}">
                <a16:creationId xmlns:a16="http://schemas.microsoft.com/office/drawing/2014/main" id="{E8279B5A-8840-47E4-B938-2803B307E69E}"/>
              </a:ext>
            </a:extLst>
          </p:cNvPr>
          <p:cNvSpPr>
            <a:spLocks noGrp="1"/>
          </p:cNvSpPr>
          <p:nvPr>
            <p:ph sz="half" idx="1"/>
          </p:nvPr>
        </p:nvSpPr>
        <p:spPr/>
        <p:txBody>
          <a:bodyPr/>
          <a:lstStyle/>
          <a:p>
            <a:pPr marL="457200" indent="-457200">
              <a:buFont typeface="Arial" panose="020B0604020202020204" pitchFamily="34" charset="0"/>
              <a:buChar char="•"/>
            </a:pPr>
            <a:r>
              <a:rPr lang="en-IN" dirty="0"/>
              <a:t>Transformation of values such that mean is 0 and standard deviation is 1</a:t>
            </a:r>
          </a:p>
          <a:p>
            <a:pPr marL="457200" indent="-457200">
              <a:buFont typeface="Arial" panose="020B0604020202020204" pitchFamily="34" charset="0"/>
              <a:buChar char="•"/>
            </a:pPr>
            <a:r>
              <a:rPr lang="en-IN" dirty="0"/>
              <a:t>Useful when variables use different scales</a:t>
            </a:r>
          </a:p>
          <a:p>
            <a:pPr marL="457200" indent="-457200">
              <a:buFont typeface="Arial" panose="020B0604020202020204" pitchFamily="34" charset="0"/>
              <a:buChar char="•"/>
            </a:pPr>
            <a:r>
              <a:rPr lang="en-IN" dirty="0"/>
              <a:t>(add more points)</a:t>
            </a:r>
          </a:p>
        </p:txBody>
      </p:sp>
      <p:pic>
        <p:nvPicPr>
          <p:cNvPr id="5" name="Content Placeholder 4">
            <a:extLst>
              <a:ext uri="{FF2B5EF4-FFF2-40B4-BE49-F238E27FC236}">
                <a16:creationId xmlns:a16="http://schemas.microsoft.com/office/drawing/2014/main" id="{C362C266-5E49-4BEF-BE1B-91A3CCA1DA48}"/>
              </a:ext>
            </a:extLst>
          </p:cNvPr>
          <p:cNvPicPr>
            <a:picLocks noGrp="1" noChangeAspect="1"/>
          </p:cNvPicPr>
          <p:nvPr>
            <p:ph sz="half" idx="2"/>
          </p:nvPr>
        </p:nvPicPr>
        <p:blipFill>
          <a:blip r:embed="rId2"/>
          <a:stretch>
            <a:fillRect/>
          </a:stretch>
        </p:blipFill>
        <p:spPr>
          <a:xfrm>
            <a:off x="6899274" y="3573838"/>
            <a:ext cx="4445001" cy="2966348"/>
          </a:xfrm>
          <a:prstGeom prst="rect">
            <a:avLst/>
          </a:prstGeom>
        </p:spPr>
      </p:pic>
      <p:pic>
        <p:nvPicPr>
          <p:cNvPr id="6" name="Picture 5">
            <a:extLst>
              <a:ext uri="{FF2B5EF4-FFF2-40B4-BE49-F238E27FC236}">
                <a16:creationId xmlns:a16="http://schemas.microsoft.com/office/drawing/2014/main" id="{76A5AA02-D15B-4F33-BF88-8D31A8BFC480}"/>
              </a:ext>
            </a:extLst>
          </p:cNvPr>
          <p:cNvPicPr>
            <a:picLocks noChangeAspect="1"/>
          </p:cNvPicPr>
          <p:nvPr/>
        </p:nvPicPr>
        <p:blipFill>
          <a:blip r:embed="rId3"/>
          <a:stretch>
            <a:fillRect/>
          </a:stretch>
        </p:blipFill>
        <p:spPr>
          <a:xfrm>
            <a:off x="6899274" y="2318737"/>
            <a:ext cx="4254660" cy="1319813"/>
          </a:xfrm>
          <a:prstGeom prst="rect">
            <a:avLst/>
          </a:prstGeom>
        </p:spPr>
      </p:pic>
    </p:spTree>
    <p:extLst>
      <p:ext uri="{BB962C8B-B14F-4D97-AF65-F5344CB8AC3E}">
        <p14:creationId xmlns:p14="http://schemas.microsoft.com/office/powerpoint/2010/main" val="1429865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BC7-7E16-4B0D-8D55-9194496A640B}"/>
              </a:ext>
            </a:extLst>
          </p:cNvPr>
          <p:cNvSpPr>
            <a:spLocks noGrp="1"/>
          </p:cNvSpPr>
          <p:nvPr>
            <p:ph type="title"/>
          </p:nvPr>
        </p:nvSpPr>
        <p:spPr/>
        <p:txBody>
          <a:bodyPr/>
          <a:lstStyle/>
          <a:p>
            <a:r>
              <a:rPr lang="en-IN" dirty="0"/>
              <a:t>Check for data normality</a:t>
            </a:r>
          </a:p>
        </p:txBody>
      </p:sp>
      <p:sp>
        <p:nvSpPr>
          <p:cNvPr id="3" name="Content Placeholder 2">
            <a:extLst>
              <a:ext uri="{FF2B5EF4-FFF2-40B4-BE49-F238E27FC236}">
                <a16:creationId xmlns:a16="http://schemas.microsoft.com/office/drawing/2014/main" id="{7AC5042F-080F-4904-B139-9A71AC5F3AC1}"/>
              </a:ext>
            </a:extLst>
          </p:cNvPr>
          <p:cNvSpPr>
            <a:spLocks noGrp="1"/>
          </p:cNvSpPr>
          <p:nvPr>
            <p:ph idx="1"/>
          </p:nvPr>
        </p:nvSpPr>
        <p:spPr/>
        <p:txBody>
          <a:bodyPr/>
          <a:lstStyle/>
          <a:p>
            <a:pPr marL="457200" indent="-457200">
              <a:buFont typeface="Arial" panose="020B0604020202020204" pitchFamily="34" charset="0"/>
              <a:buChar char="•"/>
            </a:pPr>
            <a:r>
              <a:rPr lang="en-IN" dirty="0"/>
              <a:t>Done using Q-Q plots</a:t>
            </a:r>
          </a:p>
        </p:txBody>
      </p:sp>
      <p:pic>
        <p:nvPicPr>
          <p:cNvPr id="4" name="Picture 3">
            <a:extLst>
              <a:ext uri="{FF2B5EF4-FFF2-40B4-BE49-F238E27FC236}">
                <a16:creationId xmlns:a16="http://schemas.microsoft.com/office/drawing/2014/main" id="{B1404BB6-BE94-4B2A-BAFB-40A6651F9655}"/>
              </a:ext>
            </a:extLst>
          </p:cNvPr>
          <p:cNvPicPr>
            <a:picLocks noChangeAspect="1"/>
          </p:cNvPicPr>
          <p:nvPr/>
        </p:nvPicPr>
        <p:blipFill>
          <a:blip r:embed="rId2"/>
          <a:stretch>
            <a:fillRect/>
          </a:stretch>
        </p:blipFill>
        <p:spPr>
          <a:xfrm>
            <a:off x="501550" y="3190810"/>
            <a:ext cx="3873699" cy="2533780"/>
          </a:xfrm>
          <a:prstGeom prst="rect">
            <a:avLst/>
          </a:prstGeom>
        </p:spPr>
      </p:pic>
      <p:sp>
        <p:nvSpPr>
          <p:cNvPr id="5" name="TextBox 4">
            <a:extLst>
              <a:ext uri="{FF2B5EF4-FFF2-40B4-BE49-F238E27FC236}">
                <a16:creationId xmlns:a16="http://schemas.microsoft.com/office/drawing/2014/main" id="{7AD904A7-C9B3-454B-AE1D-D4EE61ACE6F5}"/>
              </a:ext>
            </a:extLst>
          </p:cNvPr>
          <p:cNvSpPr txBox="1"/>
          <p:nvPr/>
        </p:nvSpPr>
        <p:spPr>
          <a:xfrm>
            <a:off x="2028825" y="5812012"/>
            <a:ext cx="1828800" cy="369332"/>
          </a:xfrm>
          <a:prstGeom prst="rect">
            <a:avLst/>
          </a:prstGeom>
          <a:noFill/>
        </p:spPr>
        <p:txBody>
          <a:bodyPr wrap="square" rtlCol="0">
            <a:spAutoFit/>
          </a:bodyPr>
          <a:lstStyle/>
          <a:p>
            <a:r>
              <a:rPr lang="en-US" sz="1800" kern="1200" dirty="0" err="1">
                <a:solidFill>
                  <a:schemeClr val="tx1"/>
                </a:solidFill>
                <a:latin typeface="+mn-lt"/>
                <a:ea typeface="+mn-ea"/>
                <a:cs typeface="+mn-cs"/>
              </a:rPr>
              <a:t>danciblity</a:t>
            </a:r>
            <a:endParaRPr lang="en-US" sz="1800" kern="1200" dirty="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454F4A00-1CE3-47FE-873F-5F2E5B581E3F}"/>
              </a:ext>
            </a:extLst>
          </p:cNvPr>
          <p:cNvPicPr>
            <a:picLocks noChangeAspect="1"/>
          </p:cNvPicPr>
          <p:nvPr/>
        </p:nvPicPr>
        <p:blipFill>
          <a:blip r:embed="rId3"/>
          <a:stretch>
            <a:fillRect/>
          </a:stretch>
        </p:blipFill>
        <p:spPr>
          <a:xfrm>
            <a:off x="4521103" y="3159058"/>
            <a:ext cx="3778444" cy="2597283"/>
          </a:xfrm>
          <a:prstGeom prst="rect">
            <a:avLst/>
          </a:prstGeom>
        </p:spPr>
      </p:pic>
      <p:sp>
        <p:nvSpPr>
          <p:cNvPr id="7" name="TextBox 6">
            <a:extLst>
              <a:ext uri="{FF2B5EF4-FFF2-40B4-BE49-F238E27FC236}">
                <a16:creationId xmlns:a16="http://schemas.microsoft.com/office/drawing/2014/main" id="{FEAF899D-14EE-4FFC-8615-00BD68557B57}"/>
              </a:ext>
            </a:extLst>
          </p:cNvPr>
          <p:cNvSpPr txBox="1"/>
          <p:nvPr/>
        </p:nvSpPr>
        <p:spPr>
          <a:xfrm>
            <a:off x="5867400" y="5812012"/>
            <a:ext cx="1828800" cy="369332"/>
          </a:xfrm>
          <a:prstGeom prst="rect">
            <a:avLst/>
          </a:prstGeom>
          <a:noFill/>
        </p:spPr>
        <p:txBody>
          <a:bodyPr wrap="square" rtlCol="0">
            <a:spAutoFit/>
          </a:bodyPr>
          <a:lstStyle/>
          <a:p>
            <a:r>
              <a:rPr lang="en-US" sz="1800" kern="1200" dirty="0" err="1">
                <a:solidFill>
                  <a:schemeClr val="tx1"/>
                </a:solidFill>
                <a:latin typeface="+mn-lt"/>
                <a:ea typeface="+mn-ea"/>
                <a:cs typeface="+mn-cs"/>
              </a:rPr>
              <a:t>Duration_ms</a:t>
            </a:r>
            <a:endParaRPr lang="en-US" sz="1800" kern="1200" dirty="0">
              <a:solidFill>
                <a:schemeClr val="tx1"/>
              </a:solidFill>
              <a:latin typeface="+mn-lt"/>
              <a:ea typeface="+mn-ea"/>
              <a:cs typeface="+mn-cs"/>
            </a:endParaRPr>
          </a:p>
        </p:txBody>
      </p:sp>
      <p:pic>
        <p:nvPicPr>
          <p:cNvPr id="8" name="Picture 7">
            <a:extLst>
              <a:ext uri="{FF2B5EF4-FFF2-40B4-BE49-F238E27FC236}">
                <a16:creationId xmlns:a16="http://schemas.microsoft.com/office/drawing/2014/main" id="{F6E54D0D-F305-44CC-8B31-986A42607494}"/>
              </a:ext>
            </a:extLst>
          </p:cNvPr>
          <p:cNvPicPr>
            <a:picLocks noChangeAspect="1"/>
          </p:cNvPicPr>
          <p:nvPr/>
        </p:nvPicPr>
        <p:blipFill>
          <a:blip r:embed="rId4"/>
          <a:stretch>
            <a:fillRect/>
          </a:stretch>
        </p:blipFill>
        <p:spPr>
          <a:xfrm>
            <a:off x="8219977" y="3190810"/>
            <a:ext cx="3791145" cy="2514729"/>
          </a:xfrm>
          <a:prstGeom prst="rect">
            <a:avLst/>
          </a:prstGeom>
        </p:spPr>
      </p:pic>
      <p:sp>
        <p:nvSpPr>
          <p:cNvPr id="9" name="TextBox 8">
            <a:extLst>
              <a:ext uri="{FF2B5EF4-FFF2-40B4-BE49-F238E27FC236}">
                <a16:creationId xmlns:a16="http://schemas.microsoft.com/office/drawing/2014/main" id="{5D577F1D-5FFE-473D-A634-F9F3AA15F704}"/>
              </a:ext>
            </a:extLst>
          </p:cNvPr>
          <p:cNvSpPr txBox="1"/>
          <p:nvPr/>
        </p:nvSpPr>
        <p:spPr>
          <a:xfrm>
            <a:off x="9858602" y="5705539"/>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liveness</a:t>
            </a:r>
          </a:p>
        </p:txBody>
      </p:sp>
    </p:spTree>
    <p:extLst>
      <p:ext uri="{BB962C8B-B14F-4D97-AF65-F5344CB8AC3E}">
        <p14:creationId xmlns:p14="http://schemas.microsoft.com/office/powerpoint/2010/main" val="3181960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D2E2-3A7D-470C-8644-1ECD6FF685CD}"/>
              </a:ext>
            </a:extLst>
          </p:cNvPr>
          <p:cNvSpPr>
            <a:spLocks noGrp="1"/>
          </p:cNvSpPr>
          <p:nvPr>
            <p:ph type="title"/>
          </p:nvPr>
        </p:nvSpPr>
        <p:spPr/>
        <p:txBody>
          <a:bodyPr>
            <a:normAutofit fontScale="90000"/>
          </a:bodyPr>
          <a:lstStyle/>
          <a:p>
            <a:r>
              <a:rPr lang="en-IN" dirty="0"/>
              <a:t>Hypothesis testing</a:t>
            </a:r>
            <a:br>
              <a:rPr lang="en-IN" dirty="0"/>
            </a:br>
            <a:r>
              <a:rPr lang="en-IN" dirty="0"/>
              <a:t>Hypothesis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BA514C-E085-4D31-98E5-B47369AA09B6}"/>
                  </a:ext>
                </a:extLst>
              </p:cNvPr>
              <p:cNvSpPr>
                <a:spLocks noGrp="1"/>
              </p:cNvSpPr>
              <p:nvPr>
                <p:ph sz="half" idx="1"/>
              </p:nvPr>
            </p:nvSpPr>
            <p:spPr/>
            <p:txBody>
              <a:bodyPr>
                <a:normAutofit fontScale="92500" lnSpcReduction="10000"/>
              </a:bodyPr>
              <a:lstStyle/>
              <a:p>
                <a:pPr marL="457200" indent="-457200">
                  <a:buFont typeface="Arial" panose="020B0604020202020204" pitchFamily="34" charset="0"/>
                  <a:buChar char="•"/>
                </a:pPr>
                <a:r>
                  <a:rPr lang="en-IN" dirty="0"/>
                  <a:t>To check </a:t>
                </a:r>
                <a:r>
                  <a:rPr lang="en-US" b="1" i="0" dirty="0">
                    <a:solidFill>
                      <a:srgbClr val="000000"/>
                    </a:solidFill>
                    <a:effectLst/>
                    <a:latin typeface="Helvetica Neue"/>
                  </a:rPr>
                  <a:t>If the average duration of a song is greater than 4 minutes (240000 milli seconds)</a:t>
                </a:r>
              </a:p>
              <a:p>
                <a:pPr marL="457200" indent="-457200">
                  <a:buFont typeface="Arial" panose="020B0604020202020204" pitchFamily="34" charset="0"/>
                  <a:buChar char="•"/>
                </a:pPr>
                <a:r>
                  <a:rPr lang="en-IN" dirty="0"/>
                  <a:t>Null Hypothesis Ho:</a:t>
                </a:r>
              </a:p>
              <a:p>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240000</m:t>
                      </m:r>
                    </m:oMath>
                  </m:oMathPara>
                </a14:m>
                <a:endParaRPr lang="en-IN" dirty="0"/>
              </a:p>
              <a:p>
                <a:pPr marL="457200" indent="-457200">
                  <a:buFont typeface="Arial" panose="020B0604020202020204" pitchFamily="34" charset="0"/>
                  <a:buChar char="•"/>
                </a:pPr>
                <a:r>
                  <a:rPr lang="en-IN" dirty="0"/>
                  <a:t>Alternative Hypothesis H1:</a:t>
                </a:r>
              </a:p>
              <a:p>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&gt;</m:t>
                      </m:r>
                      <m:r>
                        <a:rPr lang="en-IN" b="0" i="1" smtClean="0">
                          <a:latin typeface="Cambria Math" panose="02040503050406030204" pitchFamily="18" charset="0"/>
                          <a:ea typeface="Cambria Math" panose="02040503050406030204" pitchFamily="18" charset="0"/>
                        </a:rPr>
                        <m:t>240000</m:t>
                      </m:r>
                    </m:oMath>
                  </m:oMathPara>
                </a14:m>
                <a:endParaRPr lang="en-IN" dirty="0"/>
              </a:p>
              <a:p>
                <a:pPr marL="457200" indent="-457200">
                  <a:buFont typeface="Arial" panose="020B0604020202020204" pitchFamily="34" charset="0"/>
                  <a:buChar char="•"/>
                </a:pPr>
                <a:endParaRPr lang="en-IN" dirty="0"/>
              </a:p>
            </p:txBody>
          </p:sp>
        </mc:Choice>
        <mc:Fallback>
          <p:sp>
            <p:nvSpPr>
              <p:cNvPr id="3" name="Content Placeholder 2">
                <a:extLst>
                  <a:ext uri="{FF2B5EF4-FFF2-40B4-BE49-F238E27FC236}">
                    <a16:creationId xmlns:a16="http://schemas.microsoft.com/office/drawing/2014/main" id="{BABA514C-E085-4D31-98E5-B47369AA09B6}"/>
                  </a:ext>
                </a:extLst>
              </p:cNvPr>
              <p:cNvSpPr>
                <a:spLocks noGrp="1" noRot="1" noChangeAspect="1" noMove="1" noResize="1" noEditPoints="1" noAdjustHandles="1" noChangeArrowheads="1" noChangeShapeType="1" noTextEdit="1"/>
              </p:cNvSpPr>
              <p:nvPr>
                <p:ph sz="half" idx="1"/>
              </p:nvPr>
            </p:nvSpPr>
            <p:spPr>
              <a:blipFill>
                <a:blip r:embed="rId2"/>
                <a:stretch>
                  <a:fillRect l="-1772" t="-2207"/>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E614F091-52F9-4E03-9F7E-3962E9F564BD}"/>
              </a:ext>
            </a:extLst>
          </p:cNvPr>
          <p:cNvPicPr>
            <a:picLocks noGrp="1" noChangeAspect="1"/>
          </p:cNvPicPr>
          <p:nvPr>
            <p:ph sz="half" idx="2"/>
          </p:nvPr>
        </p:nvPicPr>
        <p:blipFill>
          <a:blip r:embed="rId3"/>
          <a:stretch>
            <a:fillRect/>
          </a:stretch>
        </p:blipFill>
        <p:spPr>
          <a:xfrm>
            <a:off x="6339935" y="2497138"/>
            <a:ext cx="4815840" cy="3925240"/>
          </a:xfrm>
          <a:prstGeom prst="rect">
            <a:avLst/>
          </a:prstGeom>
        </p:spPr>
      </p:pic>
    </p:spTree>
    <p:extLst>
      <p:ext uri="{BB962C8B-B14F-4D97-AF65-F5344CB8AC3E}">
        <p14:creationId xmlns:p14="http://schemas.microsoft.com/office/powerpoint/2010/main" val="642536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6B44-842C-4E7F-927C-7A19B2F56DD2}"/>
              </a:ext>
            </a:extLst>
          </p:cNvPr>
          <p:cNvSpPr>
            <a:spLocks noGrp="1"/>
          </p:cNvSpPr>
          <p:nvPr>
            <p:ph type="title"/>
          </p:nvPr>
        </p:nvSpPr>
        <p:spPr/>
        <p:txBody>
          <a:bodyPr/>
          <a:lstStyle/>
          <a:p>
            <a:r>
              <a:rPr lang="en-IN" dirty="0"/>
              <a:t>Hypothesis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ECFB85-2831-48EA-A372-6813667575CE}"/>
                  </a:ext>
                </a:extLst>
              </p:cNvPr>
              <p:cNvSpPr>
                <a:spLocks noGrp="1"/>
              </p:cNvSpPr>
              <p:nvPr>
                <p:ph sz="half" idx="1"/>
              </p:nvPr>
            </p:nvSpPr>
            <p:spPr/>
            <p:txBody>
              <a:bodyPr>
                <a:normAutofit fontScale="92500"/>
              </a:bodyPr>
              <a:lstStyle/>
              <a:p>
                <a:pPr marL="457200" indent="-457200">
                  <a:buFont typeface="Arial" panose="020B0604020202020204" pitchFamily="34" charset="0"/>
                  <a:buChar char="•"/>
                </a:pPr>
                <a:r>
                  <a:rPr lang="en-IN" dirty="0"/>
                  <a:t>To check if the </a:t>
                </a:r>
                <a:r>
                  <a:rPr lang="en-US" dirty="0"/>
                  <a:t>average tempo or the number of beats per minute of a song is  not 116</a:t>
                </a:r>
              </a:p>
              <a:p>
                <a:pPr marL="457200" indent="-457200">
                  <a:buFont typeface="Arial" panose="020B0604020202020204" pitchFamily="34" charset="0"/>
                  <a:buChar char="•"/>
                </a:pPr>
                <a:r>
                  <a:rPr lang="en-US" dirty="0"/>
                  <a:t>Null Hypothesis Ho:</a:t>
                </a:r>
              </a:p>
              <a:p>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=116</m:t>
                      </m:r>
                    </m:oMath>
                  </m:oMathPara>
                </a14:m>
                <a:endParaRPr lang="en-IN" b="0" dirty="0">
                  <a:ea typeface="Cambria Math" panose="02040503050406030204" pitchFamily="18" charset="0"/>
                </a:endParaRPr>
              </a:p>
              <a:p>
                <a:pPr marL="457200" indent="-457200">
                  <a:buFont typeface="Arial" panose="020B0604020202020204" pitchFamily="34" charset="0"/>
                  <a:buChar char="•"/>
                </a:pPr>
                <a:r>
                  <a:rPr lang="en-IN" dirty="0"/>
                  <a:t>Alternative Hypothesis H1:</a:t>
                </a:r>
              </a:p>
              <a:p>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smtClean="0">
                          <a:latin typeface="Cambria Math" panose="02040503050406030204" pitchFamily="18" charset="0"/>
                          <a:ea typeface="Cambria Math" panose="02040503050406030204" pitchFamily="18" charset="0"/>
                        </a:rPr>
                        <m:t>≠116</m:t>
                      </m:r>
                    </m:oMath>
                  </m:oMathPara>
                </a14:m>
                <a:endParaRPr lang="en-IN" dirty="0"/>
              </a:p>
            </p:txBody>
          </p:sp>
        </mc:Choice>
        <mc:Fallback>
          <p:sp>
            <p:nvSpPr>
              <p:cNvPr id="3" name="Content Placeholder 2">
                <a:extLst>
                  <a:ext uri="{FF2B5EF4-FFF2-40B4-BE49-F238E27FC236}">
                    <a16:creationId xmlns:a16="http://schemas.microsoft.com/office/drawing/2014/main" id="{18ECFB85-2831-48EA-A372-6813667575CE}"/>
                  </a:ext>
                </a:extLst>
              </p:cNvPr>
              <p:cNvSpPr>
                <a:spLocks noGrp="1" noRot="1" noChangeAspect="1" noMove="1" noResize="1" noEditPoints="1" noAdjustHandles="1" noChangeArrowheads="1" noChangeShapeType="1" noTextEdit="1"/>
              </p:cNvSpPr>
              <p:nvPr>
                <p:ph sz="half" idx="1"/>
              </p:nvPr>
            </p:nvSpPr>
            <p:spPr>
              <a:blipFill>
                <a:blip r:embed="rId2"/>
                <a:stretch>
                  <a:fillRect l="-1772" t="-1868" r="-2278"/>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8EF68AA7-09B4-4136-B29D-FCFBEC444230}"/>
              </a:ext>
            </a:extLst>
          </p:cNvPr>
          <p:cNvPicPr>
            <a:picLocks noGrp="1" noChangeAspect="1"/>
          </p:cNvPicPr>
          <p:nvPr>
            <p:ph sz="half" idx="2"/>
          </p:nvPr>
        </p:nvPicPr>
        <p:blipFill>
          <a:blip r:embed="rId3"/>
          <a:stretch>
            <a:fillRect/>
          </a:stretch>
        </p:blipFill>
        <p:spPr>
          <a:xfrm>
            <a:off x="6630081" y="2592296"/>
            <a:ext cx="4381725" cy="3575234"/>
          </a:xfrm>
          <a:prstGeom prst="rect">
            <a:avLst/>
          </a:prstGeom>
        </p:spPr>
      </p:pic>
    </p:spTree>
    <p:extLst>
      <p:ext uri="{BB962C8B-B14F-4D97-AF65-F5344CB8AC3E}">
        <p14:creationId xmlns:p14="http://schemas.microsoft.com/office/powerpoint/2010/main" val="1597683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BBD5-B0C6-49B1-9A6C-357315F9A0C9}"/>
              </a:ext>
            </a:extLst>
          </p:cNvPr>
          <p:cNvSpPr>
            <a:spLocks noGrp="1"/>
          </p:cNvSpPr>
          <p:nvPr>
            <p:ph type="title"/>
          </p:nvPr>
        </p:nvSpPr>
        <p:spPr/>
        <p:txBody>
          <a:bodyPr/>
          <a:lstStyle/>
          <a:p>
            <a:r>
              <a:rPr lang="en-IN" dirty="0"/>
              <a:t>Hypothesis 3</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11344B-6FA9-4377-A949-9F28672B2CFF}"/>
                  </a:ext>
                </a:extLst>
              </p:cNvPr>
              <p:cNvSpPr>
                <a:spLocks noGrp="1"/>
              </p:cNvSpPr>
              <p:nvPr>
                <p:ph sz="half" idx="1"/>
              </p:nvPr>
            </p:nvSpPr>
            <p:spPr/>
            <p:txBody>
              <a:bodyPr>
                <a:normAutofit fontScale="92500" lnSpcReduction="10000"/>
              </a:bodyPr>
              <a:lstStyle/>
              <a:p>
                <a:pPr marL="457200" indent="-457200">
                  <a:buFont typeface="Arial" panose="020B0604020202020204" pitchFamily="34" charset="0"/>
                  <a:buChar char="•"/>
                </a:pPr>
                <a:r>
                  <a:rPr lang="en-IN" dirty="0"/>
                  <a:t>Check if </a:t>
                </a:r>
                <a:r>
                  <a:rPr lang="en-US" dirty="0"/>
                  <a:t>more than 35% of the pop songs have a popularity greater that or equal to 55</a:t>
                </a:r>
              </a:p>
              <a:p>
                <a:pPr marL="457200" indent="-457200">
                  <a:buFont typeface="Arial" panose="020B0604020202020204" pitchFamily="34" charset="0"/>
                  <a:buChar char="•"/>
                </a:pPr>
                <a:r>
                  <a:rPr lang="en-US" dirty="0"/>
                  <a:t>Null Hypothesis Ho:</a:t>
                </a:r>
              </a:p>
              <a:p>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smtClean="0">
                          <a:latin typeface="Cambria Math" panose="02040503050406030204" pitchFamily="18" charset="0"/>
                          <a:ea typeface="Cambria Math" panose="02040503050406030204" pitchFamily="18" charset="0"/>
                        </a:rPr>
                        <m:t>≤0.35</m:t>
                      </m:r>
                    </m:oMath>
                  </m:oMathPara>
                </a14:m>
                <a:endParaRPr lang="en-IN" dirty="0"/>
              </a:p>
              <a:p>
                <a:pPr marL="457200" indent="-457200">
                  <a:buFont typeface="Arial" panose="020B0604020202020204" pitchFamily="34" charset="0"/>
                  <a:buChar char="•"/>
                </a:pPr>
                <a:r>
                  <a:rPr lang="en-IN" dirty="0"/>
                  <a:t>Alternative Hypothesis H1:</a:t>
                </a:r>
              </a:p>
              <a:p>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smtClean="0">
                          <a:latin typeface="Cambria Math" panose="02040503050406030204" pitchFamily="18" charset="0"/>
                          <a:ea typeface="Cambria Math" panose="02040503050406030204" pitchFamily="18" charset="0"/>
                        </a:rPr>
                        <m:t>&gt;0.35</m:t>
                      </m:r>
                    </m:oMath>
                  </m:oMathPara>
                </a14:m>
                <a:endParaRPr lang="en-IN" dirty="0"/>
              </a:p>
              <a:p>
                <a:pPr marL="457200" indent="-457200">
                  <a:buFont typeface="Arial" panose="020B0604020202020204" pitchFamily="34" charset="0"/>
                  <a:buChar char="•"/>
                </a:pPr>
                <a:endParaRPr lang="en-IN" dirty="0"/>
              </a:p>
            </p:txBody>
          </p:sp>
        </mc:Choice>
        <mc:Fallback>
          <p:sp>
            <p:nvSpPr>
              <p:cNvPr id="3" name="Content Placeholder 2">
                <a:extLst>
                  <a:ext uri="{FF2B5EF4-FFF2-40B4-BE49-F238E27FC236}">
                    <a16:creationId xmlns:a16="http://schemas.microsoft.com/office/drawing/2014/main" id="{C811344B-6FA9-4377-A949-9F28672B2CFF}"/>
                  </a:ext>
                </a:extLst>
              </p:cNvPr>
              <p:cNvSpPr>
                <a:spLocks noGrp="1" noRot="1" noChangeAspect="1" noMove="1" noResize="1" noEditPoints="1" noAdjustHandles="1" noChangeArrowheads="1" noChangeShapeType="1" noTextEdit="1"/>
              </p:cNvSpPr>
              <p:nvPr>
                <p:ph sz="half" idx="1"/>
              </p:nvPr>
            </p:nvSpPr>
            <p:spPr>
              <a:blipFill>
                <a:blip r:embed="rId2"/>
                <a:stretch>
                  <a:fillRect l="-1772" t="-2207"/>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62DBE9DE-B1E8-4E66-AB88-FEE7FA2A8E98}"/>
              </a:ext>
            </a:extLst>
          </p:cNvPr>
          <p:cNvPicPr>
            <a:picLocks noGrp="1" noChangeAspect="1"/>
          </p:cNvPicPr>
          <p:nvPr>
            <p:ph sz="half" idx="2"/>
          </p:nvPr>
        </p:nvPicPr>
        <p:blipFill>
          <a:blip r:embed="rId3"/>
          <a:stretch>
            <a:fillRect/>
          </a:stretch>
        </p:blipFill>
        <p:spPr>
          <a:xfrm>
            <a:off x="6220041" y="2587752"/>
            <a:ext cx="5177158" cy="3875087"/>
          </a:xfrm>
          <a:prstGeom prst="rect">
            <a:avLst/>
          </a:prstGeom>
        </p:spPr>
      </p:pic>
    </p:spTree>
    <p:extLst>
      <p:ext uri="{BB962C8B-B14F-4D97-AF65-F5344CB8AC3E}">
        <p14:creationId xmlns:p14="http://schemas.microsoft.com/office/powerpoint/2010/main" val="336623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5D01-3AD0-4F29-AFA0-8569FD17106C}"/>
              </a:ext>
            </a:extLst>
          </p:cNvPr>
          <p:cNvSpPr>
            <a:spLocks noGrp="1"/>
          </p:cNvSpPr>
          <p:nvPr>
            <p:ph type="title"/>
          </p:nvPr>
        </p:nvSpPr>
        <p:spPr/>
        <p:txBody>
          <a:bodyPr>
            <a:normAutofit/>
          </a:bodyPr>
          <a:lstStyle/>
          <a:p>
            <a:r>
              <a:rPr lang="en-IN" sz="6000" dirty="0"/>
              <a:t>The dataset</a:t>
            </a:r>
            <a:br>
              <a:rPr lang="en-IN" sz="9600" dirty="0"/>
            </a:br>
            <a:r>
              <a:rPr lang="en-IN" sz="1300" dirty="0"/>
              <a:t>https://www.kaggle.com/yamaerenay/spotify-dataset-19212020-160k-tracks?select=data_w_genres.csv</a:t>
            </a:r>
          </a:p>
        </p:txBody>
      </p:sp>
      <p:sp>
        <p:nvSpPr>
          <p:cNvPr id="3" name="Content Placeholder 2">
            <a:extLst>
              <a:ext uri="{FF2B5EF4-FFF2-40B4-BE49-F238E27FC236}">
                <a16:creationId xmlns:a16="http://schemas.microsoft.com/office/drawing/2014/main" id="{1E9EFE00-DF13-409F-A6C9-9B9C3FC6E378}"/>
              </a:ext>
            </a:extLst>
          </p:cNvPr>
          <p:cNvSpPr>
            <a:spLocks noGrp="1"/>
          </p:cNvSpPr>
          <p:nvPr>
            <p:ph sz="half" idx="1"/>
          </p:nvPr>
        </p:nvSpPr>
        <p:spPr/>
        <p:txBody>
          <a:bodyPr>
            <a:noAutofit/>
          </a:bodyPr>
          <a:lstStyle/>
          <a:p>
            <a:pPr marL="514350" indent="-514350">
              <a:lnSpc>
                <a:spcPct val="120000"/>
              </a:lnSpc>
              <a:buFont typeface="+mj-lt"/>
              <a:buAutoNum type="arabicPeriod"/>
            </a:pPr>
            <a:r>
              <a:rPr lang="en-IN" sz="1800" dirty="0" err="1"/>
              <a:t>Accousticness</a:t>
            </a:r>
            <a:endParaRPr lang="en-IN" sz="1800" dirty="0"/>
          </a:p>
          <a:p>
            <a:pPr marL="514350" indent="-514350">
              <a:lnSpc>
                <a:spcPct val="120000"/>
              </a:lnSpc>
              <a:buFont typeface="+mj-lt"/>
              <a:buAutoNum type="arabicPeriod"/>
            </a:pPr>
            <a:r>
              <a:rPr lang="en-IN" sz="1800" dirty="0" err="1"/>
              <a:t>Danciblity</a:t>
            </a:r>
            <a:endParaRPr lang="en-IN" sz="1800" dirty="0"/>
          </a:p>
          <a:p>
            <a:pPr marL="514350" indent="-514350">
              <a:lnSpc>
                <a:spcPct val="120000"/>
              </a:lnSpc>
              <a:buFont typeface="+mj-lt"/>
              <a:buAutoNum type="arabicPeriod"/>
            </a:pPr>
            <a:r>
              <a:rPr lang="en-IN" sz="1800" dirty="0" err="1"/>
              <a:t>duration_ms</a:t>
            </a:r>
            <a:endParaRPr lang="en-IN" sz="1800" dirty="0"/>
          </a:p>
          <a:p>
            <a:pPr marL="514350" indent="-514350">
              <a:lnSpc>
                <a:spcPct val="120000"/>
              </a:lnSpc>
              <a:buFont typeface="+mj-lt"/>
              <a:buAutoNum type="arabicPeriod"/>
            </a:pPr>
            <a:r>
              <a:rPr lang="en-IN" sz="1800" dirty="0"/>
              <a:t>Energy</a:t>
            </a:r>
          </a:p>
          <a:p>
            <a:pPr marL="514350" indent="-514350">
              <a:lnSpc>
                <a:spcPct val="120000"/>
              </a:lnSpc>
              <a:buFont typeface="+mj-lt"/>
              <a:buAutoNum type="arabicPeriod"/>
            </a:pPr>
            <a:r>
              <a:rPr lang="en-IN" sz="1800" dirty="0"/>
              <a:t>Liveness</a:t>
            </a:r>
          </a:p>
          <a:p>
            <a:pPr marL="514350" indent="-514350">
              <a:lnSpc>
                <a:spcPct val="120000"/>
              </a:lnSpc>
              <a:buFont typeface="+mj-lt"/>
              <a:buAutoNum type="arabicPeriod"/>
            </a:pPr>
            <a:r>
              <a:rPr lang="en-IN" sz="1800" dirty="0" err="1"/>
              <a:t>Instrumentalness</a:t>
            </a:r>
            <a:endParaRPr lang="en-IN" sz="1800" dirty="0"/>
          </a:p>
          <a:p>
            <a:pPr marL="514350" indent="-514350">
              <a:lnSpc>
                <a:spcPct val="120000"/>
              </a:lnSpc>
              <a:buFont typeface="+mj-lt"/>
              <a:buAutoNum type="arabicPeriod"/>
            </a:pPr>
            <a:r>
              <a:rPr lang="en-IN" sz="1800" dirty="0"/>
              <a:t>Loudness</a:t>
            </a:r>
          </a:p>
          <a:p>
            <a:pPr marL="514350" indent="-514350">
              <a:lnSpc>
                <a:spcPct val="120000"/>
              </a:lnSpc>
              <a:buFont typeface="+mj-lt"/>
              <a:buAutoNum type="arabicPeriod"/>
            </a:pPr>
            <a:r>
              <a:rPr lang="en-IN" sz="1800" dirty="0"/>
              <a:t>Artists</a:t>
            </a:r>
          </a:p>
          <a:p>
            <a:pPr>
              <a:lnSpc>
                <a:spcPct val="120000"/>
              </a:lnSpc>
            </a:pPr>
            <a:endParaRPr lang="en-IN" sz="1800" dirty="0"/>
          </a:p>
          <a:p>
            <a:endParaRPr lang="en-IN" sz="1800" dirty="0"/>
          </a:p>
        </p:txBody>
      </p:sp>
      <p:pic>
        <p:nvPicPr>
          <p:cNvPr id="8" name="Content Placeholder 7">
            <a:extLst>
              <a:ext uri="{FF2B5EF4-FFF2-40B4-BE49-F238E27FC236}">
                <a16:creationId xmlns:a16="http://schemas.microsoft.com/office/drawing/2014/main" id="{14CBA3EB-B9B8-4997-B3FC-D85475A20AD6}"/>
              </a:ext>
            </a:extLst>
          </p:cNvPr>
          <p:cNvPicPr>
            <a:picLocks noGrp="1" noChangeAspect="1"/>
          </p:cNvPicPr>
          <p:nvPr>
            <p:ph sz="half" idx="2"/>
          </p:nvPr>
        </p:nvPicPr>
        <p:blipFill>
          <a:blip r:embed="rId2"/>
          <a:stretch>
            <a:fillRect/>
          </a:stretch>
        </p:blipFill>
        <p:spPr>
          <a:xfrm>
            <a:off x="4575174" y="2813414"/>
            <a:ext cx="6740526" cy="3718206"/>
          </a:xfrm>
          <a:prstGeom prst="rect">
            <a:avLst/>
          </a:prstGeom>
        </p:spPr>
      </p:pic>
    </p:spTree>
    <p:extLst>
      <p:ext uri="{BB962C8B-B14F-4D97-AF65-F5344CB8AC3E}">
        <p14:creationId xmlns:p14="http://schemas.microsoft.com/office/powerpoint/2010/main" val="284401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B9C1F6-17E0-4D59-8C0E-6689058F3F56}"/>
              </a:ext>
            </a:extLst>
          </p:cNvPr>
          <p:cNvSpPr>
            <a:spLocks noGrp="1"/>
          </p:cNvSpPr>
          <p:nvPr>
            <p:ph sz="half" idx="1"/>
          </p:nvPr>
        </p:nvSpPr>
        <p:spPr/>
        <p:txBody>
          <a:bodyPr>
            <a:normAutofit fontScale="70000" lnSpcReduction="20000"/>
          </a:bodyPr>
          <a:lstStyle/>
          <a:p>
            <a:pPr>
              <a:lnSpc>
                <a:spcPct val="120000"/>
              </a:lnSpc>
            </a:pPr>
            <a:r>
              <a:rPr lang="en-IN" dirty="0"/>
              <a:t>9.   Tempo</a:t>
            </a:r>
          </a:p>
          <a:p>
            <a:pPr marL="514350" indent="-514350">
              <a:lnSpc>
                <a:spcPct val="120000"/>
              </a:lnSpc>
              <a:buAutoNum type="arabicPeriod" startAt="10"/>
            </a:pPr>
            <a:r>
              <a:rPr lang="en-IN" dirty="0"/>
              <a:t>Valance</a:t>
            </a:r>
          </a:p>
          <a:p>
            <a:pPr marL="514350" indent="-514350">
              <a:lnSpc>
                <a:spcPct val="120000"/>
              </a:lnSpc>
              <a:buAutoNum type="arabicPeriod" startAt="10"/>
            </a:pPr>
            <a:r>
              <a:rPr lang="en-IN" dirty="0"/>
              <a:t>Popularity</a:t>
            </a:r>
          </a:p>
          <a:p>
            <a:pPr marL="514350" indent="-514350">
              <a:lnSpc>
                <a:spcPct val="120000"/>
              </a:lnSpc>
              <a:buAutoNum type="arabicPeriod" startAt="10"/>
            </a:pPr>
            <a:r>
              <a:rPr lang="en-IN" dirty="0"/>
              <a:t>Key</a:t>
            </a:r>
          </a:p>
          <a:p>
            <a:pPr marL="514350" indent="-514350">
              <a:lnSpc>
                <a:spcPct val="120000"/>
              </a:lnSpc>
              <a:buAutoNum type="arabicPeriod" startAt="10"/>
            </a:pPr>
            <a:r>
              <a:rPr lang="en-IN" dirty="0"/>
              <a:t>Mode</a:t>
            </a:r>
          </a:p>
          <a:p>
            <a:pPr marL="514350" indent="-514350">
              <a:lnSpc>
                <a:spcPct val="120000"/>
              </a:lnSpc>
              <a:buAutoNum type="arabicPeriod" startAt="10"/>
            </a:pPr>
            <a:r>
              <a:rPr lang="en-IN" dirty="0"/>
              <a:t>Count</a:t>
            </a:r>
          </a:p>
          <a:p>
            <a:pPr marL="514350" indent="-514350">
              <a:lnSpc>
                <a:spcPct val="120000"/>
              </a:lnSpc>
              <a:buAutoNum type="arabicPeriod" startAt="10"/>
            </a:pPr>
            <a:r>
              <a:rPr lang="en-IN" dirty="0"/>
              <a:t>Genre</a:t>
            </a:r>
          </a:p>
          <a:p>
            <a:pPr marL="514350" indent="-514350">
              <a:lnSpc>
                <a:spcPct val="120000"/>
              </a:lnSpc>
              <a:buFont typeface="Arial" panose="020B0604020202020204" pitchFamily="34" charset="0"/>
              <a:buAutoNum type="arabicPeriod" startAt="10"/>
            </a:pPr>
            <a:r>
              <a:rPr lang="en-IN" dirty="0" err="1"/>
              <a:t>Speechiness</a:t>
            </a:r>
            <a:endParaRPr lang="en-IN" dirty="0"/>
          </a:p>
        </p:txBody>
      </p:sp>
      <p:pic>
        <p:nvPicPr>
          <p:cNvPr id="8" name="Content Placeholder 7">
            <a:extLst>
              <a:ext uri="{FF2B5EF4-FFF2-40B4-BE49-F238E27FC236}">
                <a16:creationId xmlns:a16="http://schemas.microsoft.com/office/drawing/2014/main" id="{2CD49978-54E2-45CC-9941-C5151199FF80}"/>
              </a:ext>
            </a:extLst>
          </p:cNvPr>
          <p:cNvPicPr>
            <a:picLocks noGrp="1" noChangeAspect="1"/>
          </p:cNvPicPr>
          <p:nvPr>
            <p:ph sz="half" idx="2"/>
          </p:nvPr>
        </p:nvPicPr>
        <p:blipFill>
          <a:blip r:embed="rId2"/>
          <a:stretch>
            <a:fillRect/>
          </a:stretch>
        </p:blipFill>
        <p:spPr>
          <a:xfrm>
            <a:off x="5888205" y="2433148"/>
            <a:ext cx="5340627" cy="4107038"/>
          </a:xfrm>
          <a:prstGeom prst="rect">
            <a:avLst/>
          </a:prstGeom>
        </p:spPr>
      </p:pic>
    </p:spTree>
    <p:extLst>
      <p:ext uri="{BB962C8B-B14F-4D97-AF65-F5344CB8AC3E}">
        <p14:creationId xmlns:p14="http://schemas.microsoft.com/office/powerpoint/2010/main" val="2783492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C99A-5B66-4DE1-AA2B-515D9F7F384A}"/>
              </a:ext>
            </a:extLst>
          </p:cNvPr>
          <p:cNvSpPr>
            <a:spLocks noGrp="1"/>
          </p:cNvSpPr>
          <p:nvPr>
            <p:ph type="title"/>
          </p:nvPr>
        </p:nvSpPr>
        <p:spPr/>
        <p:txBody>
          <a:bodyPr>
            <a:normAutofit/>
          </a:bodyPr>
          <a:lstStyle/>
          <a:p>
            <a:r>
              <a:rPr lang="en-IN" sz="5400" dirty="0"/>
              <a:t>Data visualization AND removing outliers</a:t>
            </a:r>
          </a:p>
        </p:txBody>
      </p:sp>
      <p:sp>
        <p:nvSpPr>
          <p:cNvPr id="3" name="Content Placeholder 2">
            <a:extLst>
              <a:ext uri="{FF2B5EF4-FFF2-40B4-BE49-F238E27FC236}">
                <a16:creationId xmlns:a16="http://schemas.microsoft.com/office/drawing/2014/main" id="{D55339A5-901C-40A4-805D-5095A9F8D973}"/>
              </a:ext>
            </a:extLst>
          </p:cNvPr>
          <p:cNvSpPr>
            <a:spLocks noGrp="1"/>
          </p:cNvSpPr>
          <p:nvPr>
            <p:ph sz="half" idx="1"/>
          </p:nvPr>
        </p:nvSpPr>
        <p:spPr>
          <a:xfrm>
            <a:off x="960119" y="2587752"/>
            <a:ext cx="10993755" cy="3593592"/>
          </a:xfrm>
        </p:spPr>
        <p:txBody>
          <a:bodyPr>
            <a:normAutofit/>
          </a:bodyPr>
          <a:lstStyle/>
          <a:p>
            <a:pPr marL="514350" indent="-514350">
              <a:buFont typeface="+mj-lt"/>
              <a:buAutoNum type="arabicPeriod"/>
            </a:pPr>
            <a:r>
              <a:rPr lang="en-IN" dirty="0"/>
              <a:t>Histograms – For shape and distribution of data</a:t>
            </a:r>
          </a:p>
          <a:p>
            <a:pPr marL="514350" indent="-514350">
              <a:buFont typeface="+mj-lt"/>
              <a:buAutoNum type="arabicPeriod"/>
            </a:pPr>
            <a:r>
              <a:rPr lang="en-IN" dirty="0"/>
              <a:t>Box plots- For data summary and detection of outliers</a:t>
            </a:r>
          </a:p>
          <a:p>
            <a:pPr marL="514350" indent="-514350">
              <a:buFont typeface="+mj-lt"/>
              <a:buAutoNum type="arabicPeriod"/>
            </a:pPr>
            <a:r>
              <a:rPr lang="en-IN" dirty="0"/>
              <a:t>Violin plots- Data summary along with kernel density plot</a:t>
            </a:r>
          </a:p>
          <a:p>
            <a:pPr marL="514350" indent="-514350">
              <a:buFont typeface="+mj-lt"/>
              <a:buAutoNum type="arabicPeriod"/>
            </a:pPr>
            <a:r>
              <a:rPr lang="en-IN" dirty="0"/>
              <a:t>Word cloud- For most common words (genres)</a:t>
            </a:r>
          </a:p>
          <a:p>
            <a:pPr marL="514350" indent="-514350">
              <a:buFont typeface="+mj-lt"/>
              <a:buAutoNum type="arabicPeriod"/>
            </a:pPr>
            <a:endParaRPr lang="en-IN" dirty="0"/>
          </a:p>
        </p:txBody>
      </p:sp>
    </p:spTree>
    <p:extLst>
      <p:ext uri="{BB962C8B-B14F-4D97-AF65-F5344CB8AC3E}">
        <p14:creationId xmlns:p14="http://schemas.microsoft.com/office/powerpoint/2010/main" val="130838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E87A7-2F1C-4473-83B6-93FE9910FA66}"/>
              </a:ext>
            </a:extLst>
          </p:cNvPr>
          <p:cNvSpPr>
            <a:spLocks noGrp="1"/>
          </p:cNvSpPr>
          <p:nvPr>
            <p:ph type="title"/>
          </p:nvPr>
        </p:nvSpPr>
        <p:spPr/>
        <p:txBody>
          <a:bodyPr>
            <a:normAutofit/>
          </a:bodyPr>
          <a:lstStyle/>
          <a:p>
            <a:r>
              <a:rPr lang="en-IN" sz="5400" dirty="0"/>
              <a:t>HISTOGRAM</a:t>
            </a:r>
          </a:p>
        </p:txBody>
      </p:sp>
      <p:sp>
        <p:nvSpPr>
          <p:cNvPr id="3" name="Content Placeholder 2">
            <a:extLst>
              <a:ext uri="{FF2B5EF4-FFF2-40B4-BE49-F238E27FC236}">
                <a16:creationId xmlns:a16="http://schemas.microsoft.com/office/drawing/2014/main" id="{18ADB49D-7172-49C4-8D63-457DB5CDB909}"/>
              </a:ext>
            </a:extLst>
          </p:cNvPr>
          <p:cNvSpPr>
            <a:spLocks noGrp="1"/>
          </p:cNvSpPr>
          <p:nvPr>
            <p:ph sz="half" idx="1"/>
          </p:nvPr>
        </p:nvSpPr>
        <p:spPr/>
        <p:txBody>
          <a:bodyPr>
            <a:normAutofit fontScale="92500" lnSpcReduction="20000"/>
          </a:bodyPr>
          <a:lstStyle/>
          <a:p>
            <a:pPr marL="457200" indent="-457200">
              <a:buFont typeface="Arial" panose="020B0604020202020204" pitchFamily="34" charset="0"/>
              <a:buChar char="•"/>
            </a:pPr>
            <a:r>
              <a:rPr lang="en-US" b="0" i="0" dirty="0">
                <a:solidFill>
                  <a:srgbClr val="282828"/>
                </a:solidFill>
                <a:effectLst/>
                <a:latin typeface="Georgia" panose="02040502050405020303" pitchFamily="18" charset="0"/>
              </a:rPr>
              <a:t>Shows the frequency distribution of continuous variables.</a:t>
            </a:r>
          </a:p>
          <a:p>
            <a:pPr marL="457200" indent="-457200">
              <a:buFont typeface="Arial" panose="020B0604020202020204" pitchFamily="34" charset="0"/>
              <a:buChar char="•"/>
            </a:pPr>
            <a:r>
              <a:rPr lang="en-US" dirty="0">
                <a:solidFill>
                  <a:srgbClr val="282828"/>
                </a:solidFill>
                <a:latin typeface="Georgia" panose="02040502050405020303" pitchFamily="18" charset="0"/>
              </a:rPr>
              <a:t>Used to find the shape(skewness) and the distribution(type) of the variables.</a:t>
            </a:r>
          </a:p>
          <a:p>
            <a:pPr marL="457200" indent="-457200">
              <a:buFont typeface="Arial" panose="020B0604020202020204" pitchFamily="34" charset="0"/>
              <a:buChar char="•"/>
            </a:pPr>
            <a:r>
              <a:rPr lang="en-US" b="0" i="0" dirty="0">
                <a:solidFill>
                  <a:srgbClr val="282828"/>
                </a:solidFill>
                <a:effectLst/>
                <a:latin typeface="Georgia" panose="02040502050405020303" pitchFamily="18" charset="0"/>
              </a:rPr>
              <a:t>Used to remove empty values, outliers from columns popularity and duration</a:t>
            </a:r>
          </a:p>
          <a:p>
            <a:pPr marL="457200" indent="-457200">
              <a:buFont typeface="Arial" panose="020B0604020202020204" pitchFamily="34" charset="0"/>
              <a:buChar char="•"/>
            </a:pPr>
            <a:endParaRPr lang="en-US" b="0" i="0" dirty="0">
              <a:solidFill>
                <a:srgbClr val="282828"/>
              </a:solidFill>
              <a:effectLst/>
              <a:latin typeface="Georgia" panose="02040502050405020303" pitchFamily="18" charset="0"/>
            </a:endParaRPr>
          </a:p>
          <a:p>
            <a:pPr marL="457200" indent="-457200">
              <a:buFont typeface="Arial" panose="020B0604020202020204" pitchFamily="34" charset="0"/>
              <a:buChar char="•"/>
            </a:pPr>
            <a:endParaRPr lang="en-IN" dirty="0"/>
          </a:p>
        </p:txBody>
      </p:sp>
      <p:pic>
        <p:nvPicPr>
          <p:cNvPr id="5" name="Content Placeholder 4">
            <a:extLst>
              <a:ext uri="{FF2B5EF4-FFF2-40B4-BE49-F238E27FC236}">
                <a16:creationId xmlns:a16="http://schemas.microsoft.com/office/drawing/2014/main" id="{752ADA32-5539-419E-B8B0-649B22FCE992}"/>
              </a:ext>
            </a:extLst>
          </p:cNvPr>
          <p:cNvPicPr>
            <a:picLocks noGrp="1" noChangeAspect="1"/>
          </p:cNvPicPr>
          <p:nvPr>
            <p:ph sz="half" idx="2"/>
          </p:nvPr>
        </p:nvPicPr>
        <p:blipFill>
          <a:blip r:embed="rId2"/>
          <a:stretch>
            <a:fillRect/>
          </a:stretch>
        </p:blipFill>
        <p:spPr>
          <a:xfrm>
            <a:off x="6687574" y="542813"/>
            <a:ext cx="4538674" cy="2594810"/>
          </a:xfrm>
          <a:prstGeom prst="rect">
            <a:avLst/>
          </a:prstGeom>
        </p:spPr>
      </p:pic>
      <p:pic>
        <p:nvPicPr>
          <p:cNvPr id="6" name="Picture 5">
            <a:extLst>
              <a:ext uri="{FF2B5EF4-FFF2-40B4-BE49-F238E27FC236}">
                <a16:creationId xmlns:a16="http://schemas.microsoft.com/office/drawing/2014/main" id="{6053647D-5DB5-4245-BB0C-E4004AA969F2}"/>
              </a:ext>
            </a:extLst>
          </p:cNvPr>
          <p:cNvPicPr>
            <a:picLocks noChangeAspect="1"/>
          </p:cNvPicPr>
          <p:nvPr/>
        </p:nvPicPr>
        <p:blipFill>
          <a:blip r:embed="rId3"/>
          <a:stretch>
            <a:fillRect/>
          </a:stretch>
        </p:blipFill>
        <p:spPr>
          <a:xfrm>
            <a:off x="6763698" y="3895724"/>
            <a:ext cx="4538675" cy="2419463"/>
          </a:xfrm>
          <a:prstGeom prst="rect">
            <a:avLst/>
          </a:prstGeom>
        </p:spPr>
      </p:pic>
    </p:spTree>
    <p:extLst>
      <p:ext uri="{BB962C8B-B14F-4D97-AF65-F5344CB8AC3E}">
        <p14:creationId xmlns:p14="http://schemas.microsoft.com/office/powerpoint/2010/main" val="3398862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CA6-BE8B-4293-973B-B10BBF8F72F3}"/>
              </a:ext>
            </a:extLst>
          </p:cNvPr>
          <p:cNvSpPr>
            <a:spLocks noGrp="1"/>
          </p:cNvSpPr>
          <p:nvPr>
            <p:ph type="title"/>
          </p:nvPr>
        </p:nvSpPr>
        <p:spPr/>
        <p:txBody>
          <a:bodyPr/>
          <a:lstStyle/>
          <a:p>
            <a:r>
              <a:rPr lang="en-IN" dirty="0"/>
              <a:t>BOX PLOTS</a:t>
            </a:r>
          </a:p>
        </p:txBody>
      </p:sp>
      <p:sp>
        <p:nvSpPr>
          <p:cNvPr id="3" name="Content Placeholder 2">
            <a:extLst>
              <a:ext uri="{FF2B5EF4-FFF2-40B4-BE49-F238E27FC236}">
                <a16:creationId xmlns:a16="http://schemas.microsoft.com/office/drawing/2014/main" id="{27E118F0-953A-45BB-BE27-87AE04CE5C8B}"/>
              </a:ext>
            </a:extLst>
          </p:cNvPr>
          <p:cNvSpPr>
            <a:spLocks noGrp="1"/>
          </p:cNvSpPr>
          <p:nvPr>
            <p:ph sz="half" idx="1"/>
          </p:nvPr>
        </p:nvSpPr>
        <p:spPr/>
        <p:txBody>
          <a:bodyPr>
            <a:normAutofit fontScale="92500" lnSpcReduction="20000"/>
          </a:bodyPr>
          <a:lstStyle/>
          <a:p>
            <a:pPr marL="457200" indent="-457200">
              <a:buFont typeface="Arial" panose="020B0604020202020204" pitchFamily="34" charset="0"/>
              <a:buChar char="•"/>
            </a:pPr>
            <a:r>
              <a:rPr lang="en-US" dirty="0">
                <a:latin typeface="DDG_ProximaNova"/>
              </a:rPr>
              <a:t>Depicts</a:t>
            </a:r>
            <a:r>
              <a:rPr lang="en-US" b="0" i="0" dirty="0">
                <a:effectLst/>
                <a:latin typeface="DDG_ProximaNova"/>
              </a:rPr>
              <a:t> groups of numerical data through their quartiles</a:t>
            </a:r>
          </a:p>
          <a:p>
            <a:pPr marL="457200" indent="-457200">
              <a:buFont typeface="Arial" panose="020B0604020202020204" pitchFamily="34" charset="0"/>
              <a:buChar char="•"/>
            </a:pPr>
            <a:r>
              <a:rPr lang="en-US" dirty="0">
                <a:latin typeface="DDG_ProximaNova"/>
              </a:rPr>
              <a:t>Gives 5 number summary of data using- lower, upper limits, Q1,Q2 and Q3.</a:t>
            </a:r>
          </a:p>
          <a:p>
            <a:pPr marL="457200" indent="-457200">
              <a:buFont typeface="Arial" panose="020B0604020202020204" pitchFamily="34" charset="0"/>
              <a:buChar char="•"/>
            </a:pPr>
            <a:r>
              <a:rPr lang="en-US" dirty="0">
                <a:latin typeface="DDG_ProximaNova"/>
              </a:rPr>
              <a:t>Used to effectively detect all outliers present in the data</a:t>
            </a:r>
          </a:p>
          <a:p>
            <a:pPr marL="457200" indent="-457200">
              <a:buFont typeface="Arial" panose="020B0604020202020204" pitchFamily="34" charset="0"/>
              <a:buChar char="•"/>
            </a:pPr>
            <a:r>
              <a:rPr lang="en-US" dirty="0">
                <a:latin typeface="DDG_ProximaNova"/>
              </a:rPr>
              <a:t>Outliers in </a:t>
            </a:r>
            <a:r>
              <a:rPr lang="en-US" dirty="0" err="1">
                <a:latin typeface="DDG_ProximaNova"/>
              </a:rPr>
              <a:t>speechiness</a:t>
            </a:r>
            <a:r>
              <a:rPr lang="en-US" dirty="0">
                <a:latin typeface="DDG_ProximaNova"/>
              </a:rPr>
              <a:t> are removed </a:t>
            </a:r>
            <a:endParaRPr lang="en-IN" dirty="0"/>
          </a:p>
        </p:txBody>
      </p:sp>
      <p:pic>
        <p:nvPicPr>
          <p:cNvPr id="5" name="Content Placeholder 4">
            <a:extLst>
              <a:ext uri="{FF2B5EF4-FFF2-40B4-BE49-F238E27FC236}">
                <a16:creationId xmlns:a16="http://schemas.microsoft.com/office/drawing/2014/main" id="{C93AF035-ACC2-48F4-8B72-CE2B89369C34}"/>
              </a:ext>
            </a:extLst>
          </p:cNvPr>
          <p:cNvPicPr>
            <a:picLocks noGrp="1" noChangeAspect="1"/>
          </p:cNvPicPr>
          <p:nvPr>
            <p:ph sz="half" idx="2"/>
          </p:nvPr>
        </p:nvPicPr>
        <p:blipFill>
          <a:blip r:embed="rId2"/>
          <a:stretch>
            <a:fillRect/>
          </a:stretch>
        </p:blipFill>
        <p:spPr>
          <a:xfrm>
            <a:off x="5775960" y="2368518"/>
            <a:ext cx="3037769" cy="2255825"/>
          </a:xfrm>
          <a:prstGeom prst="rect">
            <a:avLst/>
          </a:prstGeom>
        </p:spPr>
      </p:pic>
      <p:pic>
        <p:nvPicPr>
          <p:cNvPr id="6" name="Picture 5">
            <a:extLst>
              <a:ext uri="{FF2B5EF4-FFF2-40B4-BE49-F238E27FC236}">
                <a16:creationId xmlns:a16="http://schemas.microsoft.com/office/drawing/2014/main" id="{7257F9DE-2727-48AA-B217-5B2D31FE05E2}"/>
              </a:ext>
            </a:extLst>
          </p:cNvPr>
          <p:cNvPicPr>
            <a:picLocks noChangeAspect="1"/>
          </p:cNvPicPr>
          <p:nvPr/>
        </p:nvPicPr>
        <p:blipFill>
          <a:blip r:embed="rId3"/>
          <a:stretch>
            <a:fillRect/>
          </a:stretch>
        </p:blipFill>
        <p:spPr>
          <a:xfrm>
            <a:off x="5775960" y="4589638"/>
            <a:ext cx="3017413" cy="2219512"/>
          </a:xfrm>
          <a:prstGeom prst="rect">
            <a:avLst/>
          </a:prstGeom>
        </p:spPr>
      </p:pic>
      <p:pic>
        <p:nvPicPr>
          <p:cNvPr id="7" name="Picture 6">
            <a:extLst>
              <a:ext uri="{FF2B5EF4-FFF2-40B4-BE49-F238E27FC236}">
                <a16:creationId xmlns:a16="http://schemas.microsoft.com/office/drawing/2014/main" id="{5B3EC00A-771B-4B75-BAE7-230559F2C2EF}"/>
              </a:ext>
            </a:extLst>
          </p:cNvPr>
          <p:cNvPicPr>
            <a:picLocks noChangeAspect="1"/>
          </p:cNvPicPr>
          <p:nvPr/>
        </p:nvPicPr>
        <p:blipFill>
          <a:blip r:embed="rId4"/>
          <a:stretch>
            <a:fillRect/>
          </a:stretch>
        </p:blipFill>
        <p:spPr>
          <a:xfrm>
            <a:off x="8972462" y="2357548"/>
            <a:ext cx="3013321" cy="4464180"/>
          </a:xfrm>
          <a:prstGeom prst="rect">
            <a:avLst/>
          </a:prstGeom>
        </p:spPr>
      </p:pic>
    </p:spTree>
    <p:extLst>
      <p:ext uri="{BB962C8B-B14F-4D97-AF65-F5344CB8AC3E}">
        <p14:creationId xmlns:p14="http://schemas.microsoft.com/office/powerpoint/2010/main" val="345464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9F94-A0BF-42FC-8239-F157F5B82224}"/>
              </a:ext>
            </a:extLst>
          </p:cNvPr>
          <p:cNvSpPr>
            <a:spLocks noGrp="1"/>
          </p:cNvSpPr>
          <p:nvPr>
            <p:ph type="title"/>
          </p:nvPr>
        </p:nvSpPr>
        <p:spPr/>
        <p:txBody>
          <a:bodyPr/>
          <a:lstStyle/>
          <a:p>
            <a:r>
              <a:rPr lang="en-IN" dirty="0"/>
              <a:t>Violin plots</a:t>
            </a:r>
          </a:p>
        </p:txBody>
      </p:sp>
      <p:sp>
        <p:nvSpPr>
          <p:cNvPr id="3" name="Content Placeholder 2">
            <a:extLst>
              <a:ext uri="{FF2B5EF4-FFF2-40B4-BE49-F238E27FC236}">
                <a16:creationId xmlns:a16="http://schemas.microsoft.com/office/drawing/2014/main" id="{93A05857-CFA3-485F-B265-9B3E5AB10EA0}"/>
              </a:ext>
            </a:extLst>
          </p:cNvPr>
          <p:cNvSpPr>
            <a:spLocks noGrp="1"/>
          </p:cNvSpPr>
          <p:nvPr>
            <p:ph sz="half" idx="1"/>
          </p:nvPr>
        </p:nvSpPr>
        <p:spPr/>
        <p:txBody>
          <a:bodyPr>
            <a:normAutofit lnSpcReduction="10000"/>
          </a:bodyPr>
          <a:lstStyle/>
          <a:p>
            <a:pPr marL="457200" indent="-457200">
              <a:buFont typeface="Arial" panose="020B0604020202020204" pitchFamily="34" charset="0"/>
              <a:buChar char="•"/>
            </a:pPr>
            <a:r>
              <a:rPr lang="en-US" b="0" i="0" dirty="0">
                <a:solidFill>
                  <a:srgbClr val="292929"/>
                </a:solidFill>
                <a:effectLst/>
                <a:latin typeface="charter"/>
              </a:rPr>
              <a:t>Depicts combination of the </a:t>
            </a:r>
            <a:r>
              <a:rPr lang="en-US" dirty="0">
                <a:latin typeface="charter"/>
              </a:rPr>
              <a:t>box plot</a:t>
            </a:r>
            <a:r>
              <a:rPr lang="en-US" b="0" i="0" dirty="0">
                <a:effectLst/>
                <a:latin typeface="charter"/>
              </a:rPr>
              <a:t> </a:t>
            </a:r>
            <a:r>
              <a:rPr lang="en-US" b="0" i="0" dirty="0">
                <a:solidFill>
                  <a:srgbClr val="292929"/>
                </a:solidFill>
                <a:effectLst/>
                <a:latin typeface="charter"/>
              </a:rPr>
              <a:t>with a </a:t>
            </a:r>
            <a:r>
              <a:rPr lang="en-US" dirty="0">
                <a:latin typeface="charter"/>
              </a:rPr>
              <a:t>kernel density plot</a:t>
            </a:r>
          </a:p>
          <a:p>
            <a:pPr marL="457200" indent="-457200">
              <a:buFont typeface="Arial" panose="020B0604020202020204" pitchFamily="34" charset="0"/>
              <a:buChar char="•"/>
            </a:pPr>
            <a:r>
              <a:rPr lang="en-US" dirty="0">
                <a:latin typeface="charter"/>
              </a:rPr>
              <a:t>Shows the median, interquartile range and lower/upper adjacent values</a:t>
            </a:r>
          </a:p>
          <a:p>
            <a:pPr marL="457200" indent="-457200">
              <a:buFont typeface="Arial" panose="020B0604020202020204" pitchFamily="34" charset="0"/>
              <a:buChar char="•"/>
            </a:pPr>
            <a:r>
              <a:rPr lang="en-IN" dirty="0">
                <a:latin typeface="charter"/>
              </a:rPr>
              <a:t>Better as box plots can be misleading sometimes</a:t>
            </a:r>
          </a:p>
          <a:p>
            <a:endParaRPr lang="en-IN" dirty="0">
              <a:latin typeface="charter"/>
            </a:endParaRPr>
          </a:p>
        </p:txBody>
      </p:sp>
      <p:pic>
        <p:nvPicPr>
          <p:cNvPr id="5" name="Content Placeholder 4">
            <a:extLst>
              <a:ext uri="{FF2B5EF4-FFF2-40B4-BE49-F238E27FC236}">
                <a16:creationId xmlns:a16="http://schemas.microsoft.com/office/drawing/2014/main" id="{F5E78E02-5C01-46E5-AB67-CEE7B3A373D1}"/>
              </a:ext>
            </a:extLst>
          </p:cNvPr>
          <p:cNvPicPr>
            <a:picLocks noGrp="1" noChangeAspect="1"/>
          </p:cNvPicPr>
          <p:nvPr>
            <p:ph sz="half" idx="2"/>
          </p:nvPr>
        </p:nvPicPr>
        <p:blipFill>
          <a:blip r:embed="rId2"/>
          <a:stretch>
            <a:fillRect/>
          </a:stretch>
        </p:blipFill>
        <p:spPr>
          <a:xfrm>
            <a:off x="5694698" y="2629829"/>
            <a:ext cx="1218613" cy="3955806"/>
          </a:xfrm>
          <a:prstGeom prst="rect">
            <a:avLst/>
          </a:prstGeom>
        </p:spPr>
      </p:pic>
      <p:pic>
        <p:nvPicPr>
          <p:cNvPr id="6" name="Picture 5">
            <a:extLst>
              <a:ext uri="{FF2B5EF4-FFF2-40B4-BE49-F238E27FC236}">
                <a16:creationId xmlns:a16="http://schemas.microsoft.com/office/drawing/2014/main" id="{AFFEF859-321F-4C4F-938F-20CC4B396A53}"/>
              </a:ext>
            </a:extLst>
          </p:cNvPr>
          <p:cNvPicPr>
            <a:picLocks noChangeAspect="1"/>
          </p:cNvPicPr>
          <p:nvPr/>
        </p:nvPicPr>
        <p:blipFill>
          <a:blip r:embed="rId3"/>
          <a:stretch>
            <a:fillRect/>
          </a:stretch>
        </p:blipFill>
        <p:spPr>
          <a:xfrm>
            <a:off x="7217854" y="2639057"/>
            <a:ext cx="1218614" cy="3946578"/>
          </a:xfrm>
          <a:prstGeom prst="rect">
            <a:avLst/>
          </a:prstGeom>
        </p:spPr>
      </p:pic>
      <p:pic>
        <p:nvPicPr>
          <p:cNvPr id="7" name="Picture 6">
            <a:extLst>
              <a:ext uri="{FF2B5EF4-FFF2-40B4-BE49-F238E27FC236}">
                <a16:creationId xmlns:a16="http://schemas.microsoft.com/office/drawing/2014/main" id="{29A61DF1-B552-4B95-8985-B7C6F974CA37}"/>
              </a:ext>
            </a:extLst>
          </p:cNvPr>
          <p:cNvPicPr>
            <a:picLocks noChangeAspect="1"/>
          </p:cNvPicPr>
          <p:nvPr/>
        </p:nvPicPr>
        <p:blipFill>
          <a:blip r:embed="rId4"/>
          <a:stretch>
            <a:fillRect/>
          </a:stretch>
        </p:blipFill>
        <p:spPr>
          <a:xfrm>
            <a:off x="10336624" y="2735574"/>
            <a:ext cx="1206533" cy="3875529"/>
          </a:xfrm>
          <a:prstGeom prst="rect">
            <a:avLst/>
          </a:prstGeom>
        </p:spPr>
      </p:pic>
      <p:pic>
        <p:nvPicPr>
          <p:cNvPr id="8" name="Picture 7">
            <a:extLst>
              <a:ext uri="{FF2B5EF4-FFF2-40B4-BE49-F238E27FC236}">
                <a16:creationId xmlns:a16="http://schemas.microsoft.com/office/drawing/2014/main" id="{CED9A585-8FA7-4C43-A544-3CCC504CBEAD}"/>
              </a:ext>
            </a:extLst>
          </p:cNvPr>
          <p:cNvPicPr>
            <a:picLocks noChangeAspect="1"/>
          </p:cNvPicPr>
          <p:nvPr/>
        </p:nvPicPr>
        <p:blipFill>
          <a:blip r:embed="rId5"/>
          <a:stretch>
            <a:fillRect/>
          </a:stretch>
        </p:blipFill>
        <p:spPr>
          <a:xfrm>
            <a:off x="8861925" y="2645521"/>
            <a:ext cx="1218614" cy="3894665"/>
          </a:xfrm>
          <a:prstGeom prst="rect">
            <a:avLst/>
          </a:prstGeom>
        </p:spPr>
      </p:pic>
    </p:spTree>
    <p:extLst>
      <p:ext uri="{BB962C8B-B14F-4D97-AF65-F5344CB8AC3E}">
        <p14:creationId xmlns:p14="http://schemas.microsoft.com/office/powerpoint/2010/main" val="1753884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23FD-7141-4E2E-9ECB-0D68722DB63F}"/>
              </a:ext>
            </a:extLst>
          </p:cNvPr>
          <p:cNvSpPr>
            <a:spLocks noGrp="1"/>
          </p:cNvSpPr>
          <p:nvPr>
            <p:ph type="title"/>
          </p:nvPr>
        </p:nvSpPr>
        <p:spPr/>
        <p:txBody>
          <a:bodyPr/>
          <a:lstStyle/>
          <a:p>
            <a:r>
              <a:rPr lang="en-IN" dirty="0"/>
              <a:t>Word cloud</a:t>
            </a:r>
          </a:p>
        </p:txBody>
      </p:sp>
      <p:sp>
        <p:nvSpPr>
          <p:cNvPr id="3" name="Content Placeholder 2">
            <a:extLst>
              <a:ext uri="{FF2B5EF4-FFF2-40B4-BE49-F238E27FC236}">
                <a16:creationId xmlns:a16="http://schemas.microsoft.com/office/drawing/2014/main" id="{6F80930D-F076-4172-A7EB-5D3963C2824E}"/>
              </a:ext>
            </a:extLst>
          </p:cNvPr>
          <p:cNvSpPr>
            <a:spLocks noGrp="1"/>
          </p:cNvSpPr>
          <p:nvPr>
            <p:ph sz="half" idx="1"/>
          </p:nvPr>
        </p:nvSpPr>
        <p:spPr/>
        <p:txBody>
          <a:bodyPr>
            <a:normAutofit fontScale="85000" lnSpcReduction="10000"/>
          </a:bodyPr>
          <a:lstStyle/>
          <a:p>
            <a:pPr marL="457200" indent="-457200">
              <a:buFont typeface="Arial" panose="020B0604020202020204" pitchFamily="34" charset="0"/>
              <a:buChar char="•"/>
            </a:pPr>
            <a:r>
              <a:rPr lang="en-US" dirty="0">
                <a:solidFill>
                  <a:srgbClr val="2B3E51"/>
                </a:solidFill>
                <a:latin typeface="Open Sans"/>
              </a:rPr>
              <a:t>W</a:t>
            </a:r>
            <a:r>
              <a:rPr lang="en-US" b="0" i="0" dirty="0">
                <a:solidFill>
                  <a:srgbClr val="2B3E51"/>
                </a:solidFill>
                <a:effectLst/>
                <a:latin typeface="Open Sans"/>
              </a:rPr>
              <a:t>ords are shown in varying sizes depending on how often they appear in the data</a:t>
            </a:r>
          </a:p>
          <a:p>
            <a:pPr marL="457200" indent="-457200">
              <a:buFont typeface="Arial" panose="020B0604020202020204" pitchFamily="34" charset="0"/>
              <a:buChar char="•"/>
            </a:pPr>
            <a:r>
              <a:rPr lang="en-US" dirty="0">
                <a:solidFill>
                  <a:srgbClr val="2B3E51"/>
                </a:solidFill>
                <a:latin typeface="Open Sans"/>
              </a:rPr>
              <a:t>The bigger the word appears, higher is its frequency of occurrence.</a:t>
            </a:r>
          </a:p>
          <a:p>
            <a:pPr marL="457200" indent="-457200">
              <a:buFont typeface="Arial" panose="020B0604020202020204" pitchFamily="34" charset="0"/>
              <a:buChar char="•"/>
            </a:pPr>
            <a:r>
              <a:rPr lang="en-US" dirty="0">
                <a:solidFill>
                  <a:srgbClr val="2B3E51"/>
                </a:solidFill>
                <a:latin typeface="Open Sans"/>
              </a:rPr>
              <a:t>Used to find the most popular genre of songs</a:t>
            </a:r>
          </a:p>
          <a:p>
            <a:r>
              <a:rPr lang="en-US" sz="2100" dirty="0">
                <a:solidFill>
                  <a:srgbClr val="2B3E51"/>
                </a:solidFill>
                <a:latin typeface="Open Sans"/>
              </a:rPr>
              <a:t>(Usually used in NLP task to find the most important words in a text document) </a:t>
            </a:r>
            <a:endParaRPr lang="en-IN" sz="2100" dirty="0"/>
          </a:p>
        </p:txBody>
      </p:sp>
      <p:pic>
        <p:nvPicPr>
          <p:cNvPr id="8" name="Content Placeholder 7">
            <a:extLst>
              <a:ext uri="{FF2B5EF4-FFF2-40B4-BE49-F238E27FC236}">
                <a16:creationId xmlns:a16="http://schemas.microsoft.com/office/drawing/2014/main" id="{514F6FA2-6FDB-4612-A755-09B82924897F}"/>
              </a:ext>
            </a:extLst>
          </p:cNvPr>
          <p:cNvPicPr>
            <a:picLocks noGrp="1" noChangeAspect="1"/>
          </p:cNvPicPr>
          <p:nvPr>
            <p:ph sz="half" idx="2"/>
          </p:nvPr>
        </p:nvPicPr>
        <p:blipFill>
          <a:blip r:embed="rId2"/>
          <a:stretch>
            <a:fillRect/>
          </a:stretch>
        </p:blipFill>
        <p:spPr>
          <a:xfrm>
            <a:off x="6101466" y="1541036"/>
            <a:ext cx="5346651" cy="4999150"/>
          </a:xfrm>
          <a:prstGeom prst="rect">
            <a:avLst/>
          </a:prstGeom>
        </p:spPr>
      </p:pic>
    </p:spTree>
    <p:extLst>
      <p:ext uri="{BB962C8B-B14F-4D97-AF65-F5344CB8AC3E}">
        <p14:creationId xmlns:p14="http://schemas.microsoft.com/office/powerpoint/2010/main" val="228271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B9CC-E7FD-40F8-A01F-B892876E0C30}"/>
              </a:ext>
            </a:extLst>
          </p:cNvPr>
          <p:cNvSpPr>
            <a:spLocks noGrp="1"/>
          </p:cNvSpPr>
          <p:nvPr>
            <p:ph type="title"/>
          </p:nvPr>
        </p:nvSpPr>
        <p:spPr/>
        <p:txBody>
          <a:bodyPr/>
          <a:lstStyle/>
          <a:p>
            <a:r>
              <a:rPr lang="en-IN" dirty="0"/>
              <a:t>FILLING MISSING VALUES</a:t>
            </a:r>
          </a:p>
        </p:txBody>
      </p:sp>
      <p:sp>
        <p:nvSpPr>
          <p:cNvPr id="3" name="Content Placeholder 2">
            <a:extLst>
              <a:ext uri="{FF2B5EF4-FFF2-40B4-BE49-F238E27FC236}">
                <a16:creationId xmlns:a16="http://schemas.microsoft.com/office/drawing/2014/main" id="{C0EE04C1-8EC8-496E-B2DF-E5C59D9C3EE2}"/>
              </a:ext>
            </a:extLst>
          </p:cNvPr>
          <p:cNvSpPr>
            <a:spLocks noGrp="1"/>
          </p:cNvSpPr>
          <p:nvPr>
            <p:ph sz="half" idx="1"/>
          </p:nvPr>
        </p:nvSpPr>
        <p:spPr/>
        <p:txBody>
          <a:bodyPr>
            <a:normAutofit fontScale="92500"/>
          </a:bodyPr>
          <a:lstStyle/>
          <a:p>
            <a:pPr marL="514350" indent="-514350">
              <a:buFont typeface="+mj-lt"/>
              <a:buAutoNum type="arabicPeriod"/>
            </a:pPr>
            <a:r>
              <a:rPr lang="en-IN" dirty="0"/>
              <a:t>Replace ‘0’ and ‘[]’ with ‘</a:t>
            </a:r>
            <a:r>
              <a:rPr lang="en-IN" dirty="0" err="1"/>
              <a:t>NaN</a:t>
            </a:r>
            <a:r>
              <a:rPr lang="en-IN" dirty="0"/>
              <a:t>’</a:t>
            </a:r>
          </a:p>
          <a:p>
            <a:pPr marL="514350" indent="-514350">
              <a:buFont typeface="+mj-lt"/>
              <a:buAutoNum type="arabicPeriod"/>
            </a:pPr>
            <a:r>
              <a:rPr lang="en-IN" dirty="0"/>
              <a:t>Filling </a:t>
            </a:r>
            <a:r>
              <a:rPr lang="en-IN" dirty="0" err="1"/>
              <a:t>NaN</a:t>
            </a:r>
            <a:r>
              <a:rPr lang="en-IN" dirty="0"/>
              <a:t> values using:</a:t>
            </a:r>
          </a:p>
          <a:p>
            <a:pPr marL="514350" indent="-514350">
              <a:buFont typeface="Arial" panose="020B0604020202020204" pitchFamily="34" charset="0"/>
              <a:buChar char="•"/>
            </a:pPr>
            <a:r>
              <a:rPr lang="en-IN" dirty="0"/>
              <a:t>Mean</a:t>
            </a:r>
          </a:p>
          <a:p>
            <a:pPr marL="514350" indent="-514350">
              <a:buFont typeface="Arial" panose="020B0604020202020204" pitchFamily="34" charset="0"/>
              <a:buChar char="•"/>
            </a:pPr>
            <a:r>
              <a:rPr lang="en-IN" dirty="0"/>
              <a:t>Mode</a:t>
            </a:r>
          </a:p>
          <a:p>
            <a:pPr marL="514350" indent="-514350">
              <a:buFont typeface="Arial" panose="020B0604020202020204" pitchFamily="34" charset="0"/>
              <a:buChar char="•"/>
            </a:pPr>
            <a:r>
              <a:rPr lang="en-IN" dirty="0"/>
              <a:t>Multivariate imputing (using MICE </a:t>
            </a:r>
            <a:r>
              <a:rPr lang="en-IN" dirty="0" err="1"/>
              <a:t>algorithim</a:t>
            </a:r>
            <a:r>
              <a:rPr lang="en-IN" dirty="0"/>
              <a:t>)</a:t>
            </a:r>
          </a:p>
          <a:p>
            <a:pPr marL="514350" indent="-514350">
              <a:buFont typeface="Arial" panose="020B0604020202020204" pitchFamily="34" charset="0"/>
              <a:buChar char="•"/>
            </a:pPr>
            <a:r>
              <a:rPr lang="en-IN" dirty="0"/>
              <a:t>‘[‘others’]’ for genres</a:t>
            </a:r>
          </a:p>
        </p:txBody>
      </p:sp>
      <p:pic>
        <p:nvPicPr>
          <p:cNvPr id="5" name="Content Placeholder 4">
            <a:extLst>
              <a:ext uri="{FF2B5EF4-FFF2-40B4-BE49-F238E27FC236}">
                <a16:creationId xmlns:a16="http://schemas.microsoft.com/office/drawing/2014/main" id="{AEAD52F0-6053-4D73-B5CF-E5329F3113F0}"/>
              </a:ext>
            </a:extLst>
          </p:cNvPr>
          <p:cNvPicPr>
            <a:picLocks noGrp="1" noChangeAspect="1"/>
          </p:cNvPicPr>
          <p:nvPr>
            <p:ph sz="half" idx="2"/>
          </p:nvPr>
        </p:nvPicPr>
        <p:blipFill>
          <a:blip r:embed="rId2"/>
          <a:stretch>
            <a:fillRect/>
          </a:stretch>
        </p:blipFill>
        <p:spPr>
          <a:xfrm>
            <a:off x="6094476" y="2552327"/>
            <a:ext cx="2494810" cy="3913875"/>
          </a:xfrm>
          <a:prstGeom prst="rect">
            <a:avLst/>
          </a:prstGeom>
        </p:spPr>
      </p:pic>
      <p:pic>
        <p:nvPicPr>
          <p:cNvPr id="6" name="Picture 5">
            <a:extLst>
              <a:ext uri="{FF2B5EF4-FFF2-40B4-BE49-F238E27FC236}">
                <a16:creationId xmlns:a16="http://schemas.microsoft.com/office/drawing/2014/main" id="{9F88E746-2E19-414A-AB13-333366B8E615}"/>
              </a:ext>
            </a:extLst>
          </p:cNvPr>
          <p:cNvPicPr>
            <a:picLocks noChangeAspect="1"/>
          </p:cNvPicPr>
          <p:nvPr/>
        </p:nvPicPr>
        <p:blipFill>
          <a:blip r:embed="rId3"/>
          <a:stretch>
            <a:fillRect/>
          </a:stretch>
        </p:blipFill>
        <p:spPr>
          <a:xfrm>
            <a:off x="9258300" y="2552327"/>
            <a:ext cx="1970532" cy="3912298"/>
          </a:xfrm>
          <a:prstGeom prst="rect">
            <a:avLst/>
          </a:prstGeom>
        </p:spPr>
      </p:pic>
    </p:spTree>
    <p:extLst>
      <p:ext uri="{BB962C8B-B14F-4D97-AF65-F5344CB8AC3E}">
        <p14:creationId xmlns:p14="http://schemas.microsoft.com/office/powerpoint/2010/main" val="2182887335"/>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257</TotalTime>
  <Words>846</Words>
  <Application>Microsoft Office PowerPoint</Application>
  <PresentationFormat>Widescreen</PresentationFormat>
  <Paragraphs>100</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Cambria Math</vt:lpstr>
      <vt:lpstr>charter</vt:lpstr>
      <vt:lpstr>DDG_ProximaNova</vt:lpstr>
      <vt:lpstr>Franklin Gothic Demi Cond</vt:lpstr>
      <vt:lpstr>Franklin Gothic Medium</vt:lpstr>
      <vt:lpstr>Georgia</vt:lpstr>
      <vt:lpstr>Helvetica Neue</vt:lpstr>
      <vt:lpstr>open sans</vt:lpstr>
      <vt:lpstr>open sans</vt:lpstr>
      <vt:lpstr>Wingdings</vt:lpstr>
      <vt:lpstr>JuxtaposeVTI</vt:lpstr>
      <vt:lpstr>STATISTICS FOR DATA SCIENCE</vt:lpstr>
      <vt:lpstr>The dataset https://www.kaggle.com/yamaerenay/spotify-dataset-19212020-160k-tracks?select=data_w_genres.csv</vt:lpstr>
      <vt:lpstr>PowerPoint Presentation</vt:lpstr>
      <vt:lpstr>Data visualization AND removing outliers</vt:lpstr>
      <vt:lpstr>HISTOGRAM</vt:lpstr>
      <vt:lpstr>BOX PLOTS</vt:lpstr>
      <vt:lpstr>Violin plots</vt:lpstr>
      <vt:lpstr>Word cloud</vt:lpstr>
      <vt:lpstr>FILLING MISSING VALUES</vt:lpstr>
      <vt:lpstr>Filling using mean, mode</vt:lpstr>
      <vt:lpstr>Imputing by ”Multiple Impution by Chained Equation”</vt:lpstr>
      <vt:lpstr>Mice alogo (optional)</vt:lpstr>
      <vt:lpstr>Normalisation and standardisation </vt:lpstr>
      <vt:lpstr>Z-score normalisation</vt:lpstr>
      <vt:lpstr>Check for data normality</vt:lpstr>
      <vt:lpstr>Hypothesis testing Hypothesis 1</vt:lpstr>
      <vt:lpstr>Hypothesis 2</vt:lpstr>
      <vt:lpstr>Hypothesis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FOR DATA SCIENCE</dc:title>
  <dc:creator>Swarupa V</dc:creator>
  <cp:lastModifiedBy>Swarupa V</cp:lastModifiedBy>
  <cp:revision>18</cp:revision>
  <dcterms:created xsi:type="dcterms:W3CDTF">2020-11-05T12:50:14Z</dcterms:created>
  <dcterms:modified xsi:type="dcterms:W3CDTF">2020-11-05T17:07:25Z</dcterms:modified>
</cp:coreProperties>
</file>